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82" r:id="rId10"/>
    <p:sldId id="294" r:id="rId11"/>
    <p:sldId id="295" r:id="rId12"/>
    <p:sldId id="293"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88" r:id="rId27"/>
    <p:sldId id="289" r:id="rId28"/>
    <p:sldId id="290" r:id="rId29"/>
    <p:sldId id="283" r:id="rId30"/>
    <p:sldId id="284" r:id="rId31"/>
    <p:sldId id="285" r:id="rId32"/>
    <p:sldId id="286" r:id="rId33"/>
    <p:sldId id="287" r:id="rId34"/>
    <p:sldId id="278" r:id="rId35"/>
    <p:sldId id="280" r:id="rId36"/>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gvasilevskis\Desktop\CE-NEC%20salidzinajum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2016./2017.</c:v>
                </c:pt>
              </c:strCache>
            </c:strRef>
          </c:tx>
          <c:spPr>
            <a:solidFill>
              <a:schemeClr val="accent2"/>
            </a:solidFill>
            <a:ln>
              <a:noFill/>
            </a:ln>
            <a:effectLst/>
          </c:spPr>
          <c:invertIfNegative val="0"/>
          <c:cat>
            <c:strRef>
              <c:f>Sheet1!$A$2:$A$8</c:f>
              <c:strCache>
                <c:ptCount val="7"/>
                <c:pt idx="0">
                  <c:v>Latviešu valoda</c:v>
                </c:pt>
                <c:pt idx="1">
                  <c:v>Angļu valoda</c:v>
                </c:pt>
                <c:pt idx="2">
                  <c:v>Matemātika</c:v>
                </c:pt>
                <c:pt idx="3">
                  <c:v>Vēsture</c:v>
                </c:pt>
                <c:pt idx="4">
                  <c:v>Fizika</c:v>
                </c:pt>
                <c:pt idx="5">
                  <c:v>Ķīmija</c:v>
                </c:pt>
                <c:pt idx="6">
                  <c:v>Bioloģija</c:v>
                </c:pt>
              </c:strCache>
            </c:strRef>
          </c:cat>
          <c:val>
            <c:numRef>
              <c:f>Sheet1!$B$2:$B$8</c:f>
              <c:numCache>
                <c:formatCode>General</c:formatCode>
                <c:ptCount val="7"/>
                <c:pt idx="0">
                  <c:v>74.099999999999994</c:v>
                </c:pt>
                <c:pt idx="1">
                  <c:v>84.7</c:v>
                </c:pt>
                <c:pt idx="2">
                  <c:v>60.6</c:v>
                </c:pt>
                <c:pt idx="3">
                  <c:v>73.2</c:v>
                </c:pt>
                <c:pt idx="4">
                  <c:v>51.5</c:v>
                </c:pt>
                <c:pt idx="5">
                  <c:v>67.599999999999994</c:v>
                </c:pt>
                <c:pt idx="6">
                  <c:v>71</c:v>
                </c:pt>
              </c:numCache>
            </c:numRef>
          </c:val>
          <c:extLst>
            <c:ext xmlns:c16="http://schemas.microsoft.com/office/drawing/2014/chart" uri="{C3380CC4-5D6E-409C-BE32-E72D297353CC}">
              <c16:uniqueId val="{00000000-134E-4E4B-B43F-EFC560438B20}"/>
            </c:ext>
          </c:extLst>
        </c:ser>
        <c:ser>
          <c:idx val="1"/>
          <c:order val="1"/>
          <c:tx>
            <c:strRef>
              <c:f>Sheet1!$C$1</c:f>
              <c:strCache>
                <c:ptCount val="1"/>
                <c:pt idx="0">
                  <c:v>2017./2018.</c:v>
                </c:pt>
              </c:strCache>
            </c:strRef>
          </c:tx>
          <c:spPr>
            <a:solidFill>
              <a:schemeClr val="accent4"/>
            </a:solidFill>
            <a:ln>
              <a:noFill/>
            </a:ln>
            <a:effectLst/>
          </c:spPr>
          <c:invertIfNegative val="0"/>
          <c:cat>
            <c:strRef>
              <c:f>Sheet1!$A$2:$A$8</c:f>
              <c:strCache>
                <c:ptCount val="7"/>
                <c:pt idx="0">
                  <c:v>Latviešu valoda</c:v>
                </c:pt>
                <c:pt idx="1">
                  <c:v>Angļu valoda</c:v>
                </c:pt>
                <c:pt idx="2">
                  <c:v>Matemātika</c:v>
                </c:pt>
                <c:pt idx="3">
                  <c:v>Vēsture</c:v>
                </c:pt>
                <c:pt idx="4">
                  <c:v>Fizika</c:v>
                </c:pt>
                <c:pt idx="5">
                  <c:v>Ķīmija</c:v>
                </c:pt>
                <c:pt idx="6">
                  <c:v>Bioloģija</c:v>
                </c:pt>
              </c:strCache>
            </c:strRef>
          </c:cat>
          <c:val>
            <c:numRef>
              <c:f>Sheet1!$C$2:$C$8</c:f>
              <c:numCache>
                <c:formatCode>General</c:formatCode>
                <c:ptCount val="7"/>
                <c:pt idx="0">
                  <c:v>78.900000000000006</c:v>
                </c:pt>
                <c:pt idx="1">
                  <c:v>84</c:v>
                </c:pt>
                <c:pt idx="2">
                  <c:v>65.5</c:v>
                </c:pt>
                <c:pt idx="3">
                  <c:v>78.5</c:v>
                </c:pt>
                <c:pt idx="4">
                  <c:v>54.7</c:v>
                </c:pt>
                <c:pt idx="5">
                  <c:v>66.2</c:v>
                </c:pt>
                <c:pt idx="6">
                  <c:v>69.400000000000006</c:v>
                </c:pt>
              </c:numCache>
            </c:numRef>
          </c:val>
          <c:extLst>
            <c:ext xmlns:c16="http://schemas.microsoft.com/office/drawing/2014/chart" uri="{C3380CC4-5D6E-409C-BE32-E72D297353CC}">
              <c16:uniqueId val="{00000001-134E-4E4B-B43F-EFC560438B20}"/>
            </c:ext>
          </c:extLst>
        </c:ser>
        <c:ser>
          <c:idx val="2"/>
          <c:order val="2"/>
          <c:tx>
            <c:strRef>
              <c:f>Sheet1!$D$1</c:f>
              <c:strCache>
                <c:ptCount val="1"/>
                <c:pt idx="0">
                  <c:v>2018./2019.</c:v>
                </c:pt>
              </c:strCache>
            </c:strRef>
          </c:tx>
          <c:spPr>
            <a:solidFill>
              <a:schemeClr val="accent6"/>
            </a:solidFill>
            <a:ln>
              <a:noFill/>
            </a:ln>
            <a:effectLst/>
          </c:spPr>
          <c:invertIfNegative val="0"/>
          <c:cat>
            <c:strRef>
              <c:f>Sheet1!$A$2:$A$8</c:f>
              <c:strCache>
                <c:ptCount val="7"/>
                <c:pt idx="0">
                  <c:v>Latviešu valoda</c:v>
                </c:pt>
                <c:pt idx="1">
                  <c:v>Angļu valoda</c:v>
                </c:pt>
                <c:pt idx="2">
                  <c:v>Matemātika</c:v>
                </c:pt>
                <c:pt idx="3">
                  <c:v>Vēsture</c:v>
                </c:pt>
                <c:pt idx="4">
                  <c:v>Fizika</c:v>
                </c:pt>
                <c:pt idx="5">
                  <c:v>Ķīmija</c:v>
                </c:pt>
                <c:pt idx="6">
                  <c:v>Bioloģija</c:v>
                </c:pt>
              </c:strCache>
            </c:strRef>
          </c:cat>
          <c:val>
            <c:numRef>
              <c:f>Sheet1!$D$2:$D$8</c:f>
              <c:numCache>
                <c:formatCode>General</c:formatCode>
                <c:ptCount val="7"/>
                <c:pt idx="0">
                  <c:v>80.3</c:v>
                </c:pt>
                <c:pt idx="1">
                  <c:v>86.5</c:v>
                </c:pt>
                <c:pt idx="2">
                  <c:v>63.9</c:v>
                </c:pt>
                <c:pt idx="3">
                  <c:v>80.3</c:v>
                </c:pt>
                <c:pt idx="4">
                  <c:v>56.9</c:v>
                </c:pt>
                <c:pt idx="5">
                  <c:v>75.5</c:v>
                </c:pt>
                <c:pt idx="6">
                  <c:v>72.599999999999994</c:v>
                </c:pt>
              </c:numCache>
            </c:numRef>
          </c:val>
          <c:extLst>
            <c:ext xmlns:c16="http://schemas.microsoft.com/office/drawing/2014/chart" uri="{C3380CC4-5D6E-409C-BE32-E72D297353CC}">
              <c16:uniqueId val="{00000002-134E-4E4B-B43F-EFC560438B20}"/>
            </c:ext>
          </c:extLst>
        </c:ser>
        <c:dLbls>
          <c:showLegendKey val="0"/>
          <c:showVal val="0"/>
          <c:showCatName val="0"/>
          <c:showSerName val="0"/>
          <c:showPercent val="0"/>
          <c:showBubbleSize val="0"/>
        </c:dLbls>
        <c:gapWidth val="219"/>
        <c:overlap val="-27"/>
        <c:axId val="589954896"/>
        <c:axId val="589949648"/>
      </c:barChart>
      <c:catAx>
        <c:axId val="58995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589949648"/>
        <c:crosses val="autoZero"/>
        <c:auto val="1"/>
        <c:lblAlgn val="ctr"/>
        <c:lblOffset val="100"/>
        <c:noMultiLvlLbl val="0"/>
      </c:catAx>
      <c:valAx>
        <c:axId val="589949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589954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Times New Roman" panose="02020603050405020304" pitchFamily="18" charset="0"/>
              </a:defRPr>
            </a:pPr>
            <a:r>
              <a:rPr lang="lv-LV" sz="2000" b="1" baseline="0" dirty="0"/>
              <a:t>10. – 12. klašu necentralizēto eksāmenu rezultāti 2017.-2019</a:t>
            </a:r>
            <a:r>
              <a:rPr lang="lv-LV" sz="2000" baseline="0" dirty="0"/>
              <a:t>.</a:t>
            </a:r>
          </a:p>
          <a:p>
            <a:pPr>
              <a:defRPr/>
            </a:pPr>
            <a:endParaRPr lang="lv-LV"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Times New Roman" panose="02020603050405020304" pitchFamily="18" charset="0"/>
            </a:defRPr>
          </a:pPr>
          <a:endParaRPr lang="lv-LV"/>
        </a:p>
      </c:txPr>
    </c:title>
    <c:autoTitleDeleted val="0"/>
    <c:plotArea>
      <c:layout>
        <c:manualLayout>
          <c:layoutTarget val="inner"/>
          <c:xMode val="edge"/>
          <c:yMode val="edge"/>
          <c:x val="0.13204812420871292"/>
          <c:y val="0.25315261713060161"/>
          <c:w val="0.8303998049353829"/>
          <c:h val="0.57761157886893677"/>
        </c:manualLayout>
      </c:layout>
      <c:barChart>
        <c:barDir val="bar"/>
        <c:grouping val="clustered"/>
        <c:varyColors val="0"/>
        <c:ser>
          <c:idx val="0"/>
          <c:order val="0"/>
          <c:tx>
            <c:strRef>
              <c:f>Sheet1!$A$11</c:f>
              <c:strCache>
                <c:ptCount val="1"/>
                <c:pt idx="0">
                  <c:v>2018./2019.</c:v>
                </c:pt>
              </c:strCache>
            </c:strRef>
          </c:tx>
          <c:spPr>
            <a:solidFill>
              <a:schemeClr val="accent1"/>
            </a:solidFill>
            <a:ln>
              <a:noFill/>
            </a:ln>
            <a:effectLst/>
          </c:spPr>
          <c:invertIfNegative val="0"/>
          <c:cat>
            <c:strRef>
              <c:f>Sheet1!$B$10:$D$10</c:f>
              <c:strCache>
                <c:ptCount val="3"/>
                <c:pt idx="0">
                  <c:v>Ekonomika</c:v>
                </c:pt>
                <c:pt idx="1">
                  <c:v>Ģeogrāfija</c:v>
                </c:pt>
                <c:pt idx="2">
                  <c:v>Informātika</c:v>
                </c:pt>
              </c:strCache>
            </c:strRef>
          </c:cat>
          <c:val>
            <c:numRef>
              <c:f>Sheet1!$B$11:$D$11</c:f>
              <c:numCache>
                <c:formatCode>General</c:formatCode>
                <c:ptCount val="3"/>
                <c:pt idx="0">
                  <c:v>84.5</c:v>
                </c:pt>
                <c:pt idx="1">
                  <c:v>83.64</c:v>
                </c:pt>
                <c:pt idx="2">
                  <c:v>77.930000000000007</c:v>
                </c:pt>
              </c:numCache>
            </c:numRef>
          </c:val>
          <c:extLst>
            <c:ext xmlns:c16="http://schemas.microsoft.com/office/drawing/2014/chart" uri="{C3380CC4-5D6E-409C-BE32-E72D297353CC}">
              <c16:uniqueId val="{00000000-E139-47CC-9882-ACBDBAFED3D0}"/>
            </c:ext>
          </c:extLst>
        </c:ser>
        <c:ser>
          <c:idx val="1"/>
          <c:order val="1"/>
          <c:tx>
            <c:strRef>
              <c:f>Sheet1!$A$12</c:f>
              <c:strCache>
                <c:ptCount val="1"/>
                <c:pt idx="0">
                  <c:v>2017./2018.</c:v>
                </c:pt>
              </c:strCache>
            </c:strRef>
          </c:tx>
          <c:spPr>
            <a:solidFill>
              <a:schemeClr val="accent2"/>
            </a:solidFill>
            <a:ln>
              <a:noFill/>
            </a:ln>
            <a:effectLst/>
          </c:spPr>
          <c:invertIfNegative val="0"/>
          <c:cat>
            <c:strRef>
              <c:f>Sheet1!$B$10:$D$10</c:f>
              <c:strCache>
                <c:ptCount val="3"/>
                <c:pt idx="0">
                  <c:v>Ekonomika</c:v>
                </c:pt>
                <c:pt idx="1">
                  <c:v>Ģeogrāfija</c:v>
                </c:pt>
                <c:pt idx="2">
                  <c:v>Informātika</c:v>
                </c:pt>
              </c:strCache>
            </c:strRef>
          </c:cat>
          <c:val>
            <c:numRef>
              <c:f>Sheet1!$B$12:$D$12</c:f>
              <c:numCache>
                <c:formatCode>General</c:formatCode>
                <c:ptCount val="3"/>
                <c:pt idx="0">
                  <c:v>78.209999999999994</c:v>
                </c:pt>
                <c:pt idx="1">
                  <c:v>80.63</c:v>
                </c:pt>
                <c:pt idx="2">
                  <c:v>77.77</c:v>
                </c:pt>
              </c:numCache>
            </c:numRef>
          </c:val>
          <c:extLst>
            <c:ext xmlns:c16="http://schemas.microsoft.com/office/drawing/2014/chart" uri="{C3380CC4-5D6E-409C-BE32-E72D297353CC}">
              <c16:uniqueId val="{00000001-E139-47CC-9882-ACBDBAFED3D0}"/>
            </c:ext>
          </c:extLst>
        </c:ser>
        <c:ser>
          <c:idx val="2"/>
          <c:order val="2"/>
          <c:tx>
            <c:strRef>
              <c:f>Sheet1!$A$13</c:f>
              <c:strCache>
                <c:ptCount val="1"/>
                <c:pt idx="0">
                  <c:v>2016./2017. </c:v>
                </c:pt>
              </c:strCache>
            </c:strRef>
          </c:tx>
          <c:spPr>
            <a:solidFill>
              <a:schemeClr val="accent3"/>
            </a:solidFill>
            <a:ln>
              <a:noFill/>
            </a:ln>
            <a:effectLst/>
          </c:spPr>
          <c:invertIfNegative val="0"/>
          <c:cat>
            <c:strRef>
              <c:f>Sheet1!$B$10:$D$10</c:f>
              <c:strCache>
                <c:ptCount val="3"/>
                <c:pt idx="0">
                  <c:v>Ekonomika</c:v>
                </c:pt>
                <c:pt idx="1">
                  <c:v>Ģeogrāfija</c:v>
                </c:pt>
                <c:pt idx="2">
                  <c:v>Informātika</c:v>
                </c:pt>
              </c:strCache>
            </c:strRef>
          </c:cat>
          <c:val>
            <c:numRef>
              <c:f>Sheet1!$B$13:$D$13</c:f>
              <c:numCache>
                <c:formatCode>General</c:formatCode>
                <c:ptCount val="3"/>
                <c:pt idx="0">
                  <c:v>71</c:v>
                </c:pt>
                <c:pt idx="1">
                  <c:v>78.8</c:v>
                </c:pt>
                <c:pt idx="2">
                  <c:v>75.64</c:v>
                </c:pt>
              </c:numCache>
            </c:numRef>
          </c:val>
          <c:extLst>
            <c:ext xmlns:c16="http://schemas.microsoft.com/office/drawing/2014/chart" uri="{C3380CC4-5D6E-409C-BE32-E72D297353CC}">
              <c16:uniqueId val="{00000002-E139-47CC-9882-ACBDBAFED3D0}"/>
            </c:ext>
          </c:extLst>
        </c:ser>
        <c:dLbls>
          <c:showLegendKey val="0"/>
          <c:showVal val="0"/>
          <c:showCatName val="0"/>
          <c:showSerName val="0"/>
          <c:showPercent val="0"/>
          <c:showBubbleSize val="0"/>
        </c:dLbls>
        <c:gapWidth val="182"/>
        <c:axId val="444698528"/>
        <c:axId val="449938624"/>
      </c:barChart>
      <c:catAx>
        <c:axId val="444698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Times New Roman" panose="02020603050405020304" pitchFamily="18" charset="0"/>
              </a:defRPr>
            </a:pPr>
            <a:endParaRPr lang="lv-LV"/>
          </a:p>
        </c:txPr>
        <c:crossAx val="449938624"/>
        <c:crosses val="autoZero"/>
        <c:auto val="1"/>
        <c:lblAlgn val="ctr"/>
        <c:lblOffset val="100"/>
        <c:noMultiLvlLbl val="0"/>
      </c:catAx>
      <c:valAx>
        <c:axId val="449938624"/>
        <c:scaling>
          <c:orientation val="minMax"/>
          <c:min val="4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Times New Roman" panose="02020603050405020304" pitchFamily="18" charset="0"/>
              </a:defRPr>
            </a:pPr>
            <a:endParaRPr lang="lv-LV"/>
          </a:p>
        </c:txPr>
        <c:crossAx val="444698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Times New Roman" panose="02020603050405020304" pitchFamily="18" charset="0"/>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aseline="0">
          <a:latin typeface="Arial" panose="020B0604020202020204" pitchFamily="34" charset="0"/>
          <a:cs typeface="Times New Roman" panose="02020603050405020304" pitchFamily="18" charset="0"/>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Arial" panose="020B0604020202020204" pitchFamily="34" charset="0"/>
                <a:ea typeface="+mn-ea"/>
                <a:cs typeface="Times New Roman" panose="02020603050405020304" pitchFamily="18" charset="0"/>
              </a:defRPr>
            </a:pPr>
            <a:r>
              <a:rPr lang="lv-LV"/>
              <a:t>Latviešu valoda (kopvērtējums %)</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Arial" panose="020B0604020202020204" pitchFamily="34" charset="0"/>
              <a:ea typeface="+mn-ea"/>
              <a:cs typeface="Times New Roman" panose="02020603050405020304" pitchFamily="18" charset="0"/>
            </a:defRPr>
          </a:pPr>
          <a:endParaRPr lang="lv-LV"/>
        </a:p>
      </c:txPr>
    </c:title>
    <c:autoTitleDeleted val="0"/>
    <c:plotArea>
      <c:layout/>
      <c:barChart>
        <c:barDir val="bar"/>
        <c:grouping val="clustered"/>
        <c:varyColors val="0"/>
        <c:ser>
          <c:idx val="0"/>
          <c:order val="0"/>
          <c:tx>
            <c:strRef>
              <c:f>Sheet1!$B$1</c:f>
              <c:strCache>
                <c:ptCount val="1"/>
                <c:pt idx="0">
                  <c:v>RV2Ģ</c:v>
                </c:pt>
              </c:strCache>
            </c:strRef>
          </c:tx>
          <c:spPr>
            <a:solidFill>
              <a:srgbClr val="C00000"/>
            </a:solidFill>
            <a:ln>
              <a:noFill/>
            </a:ln>
            <a:effectLst/>
          </c:spPr>
          <c:invertIfNegative val="0"/>
          <c:cat>
            <c:strRef>
              <c:f>Sheet1!$A$2:$A$5</c:f>
              <c:strCache>
                <c:ptCount val="3"/>
                <c:pt idx="0">
                  <c:v>2016./2017.</c:v>
                </c:pt>
                <c:pt idx="1">
                  <c:v>2017./2018.</c:v>
                </c:pt>
                <c:pt idx="2">
                  <c:v>2018./2019.</c:v>
                </c:pt>
              </c:strCache>
            </c:strRef>
          </c:cat>
          <c:val>
            <c:numRef>
              <c:f>Sheet1!$B$2:$B$5</c:f>
              <c:numCache>
                <c:formatCode>General</c:formatCode>
                <c:ptCount val="4"/>
                <c:pt idx="0">
                  <c:v>76.06</c:v>
                </c:pt>
                <c:pt idx="1">
                  <c:v>78.36</c:v>
                </c:pt>
                <c:pt idx="2">
                  <c:v>77.540000000000006</c:v>
                </c:pt>
              </c:numCache>
            </c:numRef>
          </c:val>
          <c:extLst>
            <c:ext xmlns:c16="http://schemas.microsoft.com/office/drawing/2014/chart" uri="{C3380CC4-5D6E-409C-BE32-E72D297353CC}">
              <c16:uniqueId val="{00000000-9B5D-4A79-AC1F-3F45DE0C4214}"/>
            </c:ext>
          </c:extLst>
        </c:ser>
        <c:ser>
          <c:idx val="1"/>
          <c:order val="1"/>
          <c:tx>
            <c:strRef>
              <c:f>Sheet1!$C$1</c:f>
              <c:strCache>
                <c:ptCount val="1"/>
                <c:pt idx="0">
                  <c:v>VĢ</c:v>
                </c:pt>
              </c:strCache>
            </c:strRef>
          </c:tx>
          <c:spPr>
            <a:solidFill>
              <a:srgbClr val="002060"/>
            </a:solidFill>
            <a:ln>
              <a:noFill/>
            </a:ln>
            <a:effectLst/>
          </c:spPr>
          <c:invertIfNegative val="0"/>
          <c:cat>
            <c:strRef>
              <c:f>Sheet1!$A$2:$A$5</c:f>
              <c:strCache>
                <c:ptCount val="3"/>
                <c:pt idx="0">
                  <c:v>2016./2017.</c:v>
                </c:pt>
                <c:pt idx="1">
                  <c:v>2017./2018.</c:v>
                </c:pt>
                <c:pt idx="2">
                  <c:v>2018./2019.</c:v>
                </c:pt>
              </c:strCache>
            </c:strRef>
          </c:cat>
          <c:val>
            <c:numRef>
              <c:f>Sheet1!$C$2:$C$5</c:f>
              <c:numCache>
                <c:formatCode>General</c:formatCode>
                <c:ptCount val="4"/>
                <c:pt idx="0">
                  <c:v>72.86</c:v>
                </c:pt>
                <c:pt idx="1">
                  <c:v>73.59</c:v>
                </c:pt>
                <c:pt idx="2">
                  <c:v>71.760000000000005</c:v>
                </c:pt>
              </c:numCache>
            </c:numRef>
          </c:val>
          <c:extLst>
            <c:ext xmlns:c16="http://schemas.microsoft.com/office/drawing/2014/chart" uri="{C3380CC4-5D6E-409C-BE32-E72D297353CC}">
              <c16:uniqueId val="{00000001-9B5D-4A79-AC1F-3F45DE0C4214}"/>
            </c:ext>
          </c:extLst>
        </c:ser>
        <c:ser>
          <c:idx val="2"/>
          <c:order val="2"/>
          <c:tx>
            <c:strRef>
              <c:f>Sheet1!$D$1</c:f>
              <c:strCache>
                <c:ptCount val="1"/>
                <c:pt idx="0">
                  <c:v>Valsts</c:v>
                </c:pt>
              </c:strCache>
            </c:strRef>
          </c:tx>
          <c:spPr>
            <a:solidFill>
              <a:schemeClr val="bg2">
                <a:lumMod val="50000"/>
              </a:schemeClr>
            </a:solidFill>
            <a:ln>
              <a:noFill/>
            </a:ln>
            <a:effectLst/>
          </c:spPr>
          <c:invertIfNegative val="0"/>
          <c:cat>
            <c:strRef>
              <c:f>Sheet1!$A$2:$A$5</c:f>
              <c:strCache>
                <c:ptCount val="3"/>
                <c:pt idx="0">
                  <c:v>2016./2017.</c:v>
                </c:pt>
                <c:pt idx="1">
                  <c:v>2017./2018.</c:v>
                </c:pt>
                <c:pt idx="2">
                  <c:v>2018./2019.</c:v>
                </c:pt>
              </c:strCache>
            </c:strRef>
          </c:cat>
          <c:val>
            <c:numRef>
              <c:f>Sheet1!$D$2:$D$5</c:f>
              <c:numCache>
                <c:formatCode>General</c:formatCode>
                <c:ptCount val="4"/>
                <c:pt idx="0">
                  <c:v>67.069999999999993</c:v>
                </c:pt>
                <c:pt idx="1">
                  <c:v>66.86</c:v>
                </c:pt>
                <c:pt idx="2">
                  <c:v>64.709999999999994</c:v>
                </c:pt>
              </c:numCache>
            </c:numRef>
          </c:val>
          <c:extLst>
            <c:ext xmlns:c16="http://schemas.microsoft.com/office/drawing/2014/chart" uri="{C3380CC4-5D6E-409C-BE32-E72D297353CC}">
              <c16:uniqueId val="{00000002-9B5D-4A79-AC1F-3F45DE0C4214}"/>
            </c:ext>
          </c:extLst>
        </c:ser>
        <c:dLbls>
          <c:showLegendKey val="0"/>
          <c:showVal val="0"/>
          <c:showCatName val="0"/>
          <c:showSerName val="0"/>
          <c:showPercent val="0"/>
          <c:showBubbleSize val="0"/>
        </c:dLbls>
        <c:gapWidth val="182"/>
        <c:axId val="472609840"/>
        <c:axId val="472610824"/>
      </c:barChart>
      <c:catAx>
        <c:axId val="472609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Times New Roman" panose="02020603050405020304" pitchFamily="18" charset="0"/>
              </a:defRPr>
            </a:pPr>
            <a:endParaRPr lang="lv-LV"/>
          </a:p>
        </c:txPr>
        <c:crossAx val="472610824"/>
        <c:crosses val="autoZero"/>
        <c:auto val="1"/>
        <c:lblAlgn val="ctr"/>
        <c:lblOffset val="100"/>
        <c:noMultiLvlLbl val="0"/>
      </c:catAx>
      <c:valAx>
        <c:axId val="4726108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Times New Roman" panose="02020603050405020304" pitchFamily="18" charset="0"/>
              </a:defRPr>
            </a:pPr>
            <a:endParaRPr lang="lv-LV"/>
          </a:p>
        </c:txPr>
        <c:crossAx val="472609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Times New Roman" panose="02020603050405020304" pitchFamily="18" charset="0"/>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baseline="0">
          <a:latin typeface="Arial" panose="020B0604020202020204" pitchFamily="34" charset="0"/>
          <a:cs typeface="Times New Roman" panose="02020603050405020304" pitchFamily="18" charset="0"/>
        </a:defRPr>
      </a:pPr>
      <a:endParaRPr lang="lv-L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Arial" panose="020B0604020202020204" pitchFamily="34" charset="0"/>
                <a:ea typeface="+mn-ea"/>
                <a:cs typeface="Times New Roman" panose="02020603050405020304" pitchFamily="18" charset="0"/>
              </a:defRPr>
            </a:pPr>
            <a:r>
              <a:rPr lang="lv-LV"/>
              <a:t>Angļu valoda (kopvērtējums %)</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Arial" panose="020B0604020202020204" pitchFamily="34" charset="0"/>
              <a:ea typeface="+mn-ea"/>
              <a:cs typeface="Times New Roman" panose="02020603050405020304" pitchFamily="18" charset="0"/>
            </a:defRPr>
          </a:pPr>
          <a:endParaRPr lang="lv-LV"/>
        </a:p>
      </c:txPr>
    </c:title>
    <c:autoTitleDeleted val="0"/>
    <c:plotArea>
      <c:layout/>
      <c:barChart>
        <c:barDir val="bar"/>
        <c:grouping val="clustered"/>
        <c:varyColors val="0"/>
        <c:ser>
          <c:idx val="0"/>
          <c:order val="0"/>
          <c:tx>
            <c:strRef>
              <c:f>Sheet1!$B$1</c:f>
              <c:strCache>
                <c:ptCount val="1"/>
                <c:pt idx="0">
                  <c:v>RV2Ģ</c:v>
                </c:pt>
              </c:strCache>
            </c:strRef>
          </c:tx>
          <c:spPr>
            <a:solidFill>
              <a:srgbClr val="C00000"/>
            </a:solidFill>
            <a:ln>
              <a:noFill/>
            </a:ln>
            <a:effectLst/>
          </c:spPr>
          <c:invertIfNegative val="0"/>
          <c:cat>
            <c:strRef>
              <c:f>Sheet1!$A$2:$A$5</c:f>
              <c:strCache>
                <c:ptCount val="3"/>
                <c:pt idx="0">
                  <c:v>2016./2017.</c:v>
                </c:pt>
                <c:pt idx="1">
                  <c:v>2017./2018.</c:v>
                </c:pt>
                <c:pt idx="2">
                  <c:v>2018./2019.</c:v>
                </c:pt>
              </c:strCache>
            </c:strRef>
          </c:cat>
          <c:val>
            <c:numRef>
              <c:f>Sheet1!$B$2:$B$5</c:f>
              <c:numCache>
                <c:formatCode>General</c:formatCode>
                <c:ptCount val="4"/>
                <c:pt idx="0">
                  <c:v>91.24</c:v>
                </c:pt>
                <c:pt idx="1">
                  <c:v>87.64</c:v>
                </c:pt>
                <c:pt idx="2">
                  <c:v>89.34</c:v>
                </c:pt>
              </c:numCache>
            </c:numRef>
          </c:val>
          <c:extLst>
            <c:ext xmlns:c16="http://schemas.microsoft.com/office/drawing/2014/chart" uri="{C3380CC4-5D6E-409C-BE32-E72D297353CC}">
              <c16:uniqueId val="{00000000-46EC-45E5-83F1-DE1E3739507D}"/>
            </c:ext>
          </c:extLst>
        </c:ser>
        <c:ser>
          <c:idx val="1"/>
          <c:order val="1"/>
          <c:tx>
            <c:strRef>
              <c:f>Sheet1!$C$1</c:f>
              <c:strCache>
                <c:ptCount val="1"/>
                <c:pt idx="0">
                  <c:v>VĢ</c:v>
                </c:pt>
              </c:strCache>
            </c:strRef>
          </c:tx>
          <c:spPr>
            <a:solidFill>
              <a:srgbClr val="002060"/>
            </a:solidFill>
            <a:ln>
              <a:noFill/>
            </a:ln>
            <a:effectLst/>
          </c:spPr>
          <c:invertIfNegative val="0"/>
          <c:cat>
            <c:strRef>
              <c:f>Sheet1!$A$2:$A$5</c:f>
              <c:strCache>
                <c:ptCount val="3"/>
                <c:pt idx="0">
                  <c:v>2016./2017.</c:v>
                </c:pt>
                <c:pt idx="1">
                  <c:v>2017./2018.</c:v>
                </c:pt>
                <c:pt idx="2">
                  <c:v>2018./2019.</c:v>
                </c:pt>
              </c:strCache>
            </c:strRef>
          </c:cat>
          <c:val>
            <c:numRef>
              <c:f>Sheet1!$C$2:$C$5</c:f>
              <c:numCache>
                <c:formatCode>General</c:formatCode>
                <c:ptCount val="4"/>
                <c:pt idx="0">
                  <c:v>85.49</c:v>
                </c:pt>
                <c:pt idx="1">
                  <c:v>83.1</c:v>
                </c:pt>
                <c:pt idx="2">
                  <c:v>81.96</c:v>
                </c:pt>
              </c:numCache>
            </c:numRef>
          </c:val>
          <c:extLst>
            <c:ext xmlns:c16="http://schemas.microsoft.com/office/drawing/2014/chart" uri="{C3380CC4-5D6E-409C-BE32-E72D297353CC}">
              <c16:uniqueId val="{00000001-46EC-45E5-83F1-DE1E3739507D}"/>
            </c:ext>
          </c:extLst>
        </c:ser>
        <c:ser>
          <c:idx val="2"/>
          <c:order val="2"/>
          <c:tx>
            <c:strRef>
              <c:f>Sheet1!$D$1</c:f>
              <c:strCache>
                <c:ptCount val="1"/>
                <c:pt idx="0">
                  <c:v>Valsts</c:v>
                </c:pt>
              </c:strCache>
            </c:strRef>
          </c:tx>
          <c:spPr>
            <a:solidFill>
              <a:schemeClr val="bg2">
                <a:lumMod val="50000"/>
              </a:schemeClr>
            </a:solidFill>
            <a:ln>
              <a:noFill/>
            </a:ln>
            <a:effectLst/>
          </c:spPr>
          <c:invertIfNegative val="0"/>
          <c:cat>
            <c:strRef>
              <c:f>Sheet1!$A$2:$A$5</c:f>
              <c:strCache>
                <c:ptCount val="3"/>
                <c:pt idx="0">
                  <c:v>2016./2017.</c:v>
                </c:pt>
                <c:pt idx="1">
                  <c:v>2017./2018.</c:v>
                </c:pt>
                <c:pt idx="2">
                  <c:v>2018./2019.</c:v>
                </c:pt>
              </c:strCache>
            </c:strRef>
          </c:cat>
          <c:val>
            <c:numRef>
              <c:f>Sheet1!$D$2:$D$5</c:f>
              <c:numCache>
                <c:formatCode>General</c:formatCode>
                <c:ptCount val="4"/>
                <c:pt idx="0">
                  <c:v>70.8</c:v>
                </c:pt>
                <c:pt idx="1">
                  <c:v>71.55</c:v>
                </c:pt>
                <c:pt idx="2">
                  <c:v>70.77</c:v>
                </c:pt>
              </c:numCache>
            </c:numRef>
          </c:val>
          <c:extLst>
            <c:ext xmlns:c16="http://schemas.microsoft.com/office/drawing/2014/chart" uri="{C3380CC4-5D6E-409C-BE32-E72D297353CC}">
              <c16:uniqueId val="{00000002-46EC-45E5-83F1-DE1E3739507D}"/>
            </c:ext>
          </c:extLst>
        </c:ser>
        <c:dLbls>
          <c:showLegendKey val="0"/>
          <c:showVal val="0"/>
          <c:showCatName val="0"/>
          <c:showSerName val="0"/>
          <c:showPercent val="0"/>
          <c:showBubbleSize val="0"/>
        </c:dLbls>
        <c:gapWidth val="182"/>
        <c:axId val="380923448"/>
        <c:axId val="380896552"/>
      </c:barChart>
      <c:catAx>
        <c:axId val="380923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Times New Roman" panose="02020603050405020304" pitchFamily="18" charset="0"/>
              </a:defRPr>
            </a:pPr>
            <a:endParaRPr lang="lv-LV"/>
          </a:p>
        </c:txPr>
        <c:crossAx val="380896552"/>
        <c:crosses val="autoZero"/>
        <c:auto val="1"/>
        <c:lblAlgn val="ctr"/>
        <c:lblOffset val="100"/>
        <c:noMultiLvlLbl val="0"/>
      </c:catAx>
      <c:valAx>
        <c:axId val="3808965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Times New Roman" panose="02020603050405020304" pitchFamily="18" charset="0"/>
              </a:defRPr>
            </a:pPr>
            <a:endParaRPr lang="lv-LV"/>
          </a:p>
        </c:txPr>
        <c:crossAx val="380923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Times New Roman" panose="02020603050405020304" pitchFamily="18" charset="0"/>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baseline="0">
          <a:latin typeface="Arial" panose="020B0604020202020204" pitchFamily="34" charset="0"/>
          <a:cs typeface="Times New Roman" panose="02020603050405020304" pitchFamily="18" charset="0"/>
        </a:defRPr>
      </a:pPr>
      <a:endParaRPr lang="lv-LV"/>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chemeClr val="tx1">
                    <a:lumMod val="65000"/>
                    <a:lumOff val="35000"/>
                  </a:schemeClr>
                </a:solidFill>
                <a:latin typeface="Arial" panose="020B0604020202020204" pitchFamily="34" charset="0"/>
                <a:ea typeface="+mn-ea"/>
                <a:cs typeface="Times New Roman" panose="02020603050405020304" pitchFamily="18" charset="0"/>
              </a:defRPr>
            </a:pPr>
            <a:r>
              <a:rPr lang="lv-LV" dirty="0"/>
              <a:t>Matemātika kopvērtējums</a:t>
            </a:r>
            <a:r>
              <a:rPr lang="lv-LV" baseline="0" dirty="0"/>
              <a:t> %)</a:t>
            </a:r>
            <a:endParaRPr lang="lv-LV" dirty="0"/>
          </a:p>
        </c:rich>
      </c:tx>
      <c:overlay val="0"/>
      <c:spPr>
        <a:noFill/>
        <a:ln>
          <a:noFill/>
        </a:ln>
        <a:effectLst/>
      </c:spPr>
      <c:txPr>
        <a:bodyPr rot="0" spcFirstLastPara="1" vertOverflow="ellipsis" vert="horz" wrap="square" anchor="ctr" anchorCtr="1"/>
        <a:lstStyle/>
        <a:p>
          <a:pPr>
            <a:defRPr sz="2160" b="1" i="0" u="none" strike="noStrike" kern="1200" spc="0" baseline="0">
              <a:solidFill>
                <a:schemeClr val="tx1">
                  <a:lumMod val="65000"/>
                  <a:lumOff val="35000"/>
                </a:schemeClr>
              </a:solidFill>
              <a:latin typeface="Arial" panose="020B0604020202020204" pitchFamily="34" charset="0"/>
              <a:ea typeface="+mn-ea"/>
              <a:cs typeface="Times New Roman" panose="02020603050405020304" pitchFamily="18" charset="0"/>
            </a:defRPr>
          </a:pPr>
          <a:endParaRPr lang="lv-LV"/>
        </a:p>
      </c:txPr>
    </c:title>
    <c:autoTitleDeleted val="0"/>
    <c:plotArea>
      <c:layout>
        <c:manualLayout>
          <c:layoutTarget val="inner"/>
          <c:xMode val="edge"/>
          <c:yMode val="edge"/>
          <c:x val="0.28259796472809318"/>
          <c:y val="0"/>
          <c:w val="0.63504834921950548"/>
          <c:h val="0.70257038892865664"/>
        </c:manualLayout>
      </c:layout>
      <c:barChart>
        <c:barDir val="bar"/>
        <c:grouping val="clustered"/>
        <c:varyColors val="0"/>
        <c:ser>
          <c:idx val="0"/>
          <c:order val="0"/>
          <c:tx>
            <c:strRef>
              <c:f>Sheet1!$B$1</c:f>
              <c:strCache>
                <c:ptCount val="1"/>
                <c:pt idx="0">
                  <c:v>RV2Ģ</c:v>
                </c:pt>
              </c:strCache>
            </c:strRef>
          </c:tx>
          <c:spPr>
            <a:solidFill>
              <a:srgbClr val="C00000"/>
            </a:solidFill>
            <a:ln>
              <a:noFill/>
            </a:ln>
            <a:effectLst/>
          </c:spPr>
          <c:invertIfNegative val="0"/>
          <c:cat>
            <c:strRef>
              <c:f>Sheet1!$A$2:$A$5</c:f>
              <c:strCache>
                <c:ptCount val="3"/>
                <c:pt idx="0">
                  <c:v>2016./2017.</c:v>
                </c:pt>
                <c:pt idx="1">
                  <c:v>2017./2018.</c:v>
                </c:pt>
                <c:pt idx="2">
                  <c:v>2018./2019.</c:v>
                </c:pt>
              </c:strCache>
            </c:strRef>
          </c:cat>
          <c:val>
            <c:numRef>
              <c:f>Sheet1!$B$2:$B$5</c:f>
              <c:numCache>
                <c:formatCode>General</c:formatCode>
                <c:ptCount val="4"/>
                <c:pt idx="0">
                  <c:v>77.95</c:v>
                </c:pt>
                <c:pt idx="1">
                  <c:v>86.75</c:v>
                </c:pt>
                <c:pt idx="2">
                  <c:v>88.48</c:v>
                </c:pt>
              </c:numCache>
            </c:numRef>
          </c:val>
          <c:extLst>
            <c:ext xmlns:c16="http://schemas.microsoft.com/office/drawing/2014/chart" uri="{C3380CC4-5D6E-409C-BE32-E72D297353CC}">
              <c16:uniqueId val="{00000000-9B5D-4A79-AC1F-3F45DE0C4214}"/>
            </c:ext>
          </c:extLst>
        </c:ser>
        <c:ser>
          <c:idx val="1"/>
          <c:order val="1"/>
          <c:tx>
            <c:strRef>
              <c:f>Sheet1!$C$1</c:f>
              <c:strCache>
                <c:ptCount val="1"/>
                <c:pt idx="0">
                  <c:v>VĢ</c:v>
                </c:pt>
              </c:strCache>
            </c:strRef>
          </c:tx>
          <c:spPr>
            <a:solidFill>
              <a:srgbClr val="002060"/>
            </a:solidFill>
            <a:ln>
              <a:noFill/>
            </a:ln>
            <a:effectLst/>
          </c:spPr>
          <c:invertIfNegative val="0"/>
          <c:cat>
            <c:strRef>
              <c:f>Sheet1!$A$2:$A$5</c:f>
              <c:strCache>
                <c:ptCount val="3"/>
                <c:pt idx="0">
                  <c:v>2016./2017.</c:v>
                </c:pt>
                <c:pt idx="1">
                  <c:v>2017./2018.</c:v>
                </c:pt>
                <c:pt idx="2">
                  <c:v>2018./2019.</c:v>
                </c:pt>
              </c:strCache>
            </c:strRef>
          </c:cat>
          <c:val>
            <c:numRef>
              <c:f>Sheet1!$C$2:$C$5</c:f>
              <c:numCache>
                <c:formatCode>General</c:formatCode>
                <c:ptCount val="4"/>
                <c:pt idx="0">
                  <c:v>70.88</c:v>
                </c:pt>
                <c:pt idx="1">
                  <c:v>69.06</c:v>
                </c:pt>
                <c:pt idx="2">
                  <c:v>70.540000000000006</c:v>
                </c:pt>
              </c:numCache>
            </c:numRef>
          </c:val>
          <c:extLst>
            <c:ext xmlns:c16="http://schemas.microsoft.com/office/drawing/2014/chart" uri="{C3380CC4-5D6E-409C-BE32-E72D297353CC}">
              <c16:uniqueId val="{00000001-9B5D-4A79-AC1F-3F45DE0C4214}"/>
            </c:ext>
          </c:extLst>
        </c:ser>
        <c:ser>
          <c:idx val="2"/>
          <c:order val="2"/>
          <c:tx>
            <c:strRef>
              <c:f>Sheet1!$D$1</c:f>
              <c:strCache>
                <c:ptCount val="1"/>
                <c:pt idx="0">
                  <c:v>Valsts</c:v>
                </c:pt>
              </c:strCache>
            </c:strRef>
          </c:tx>
          <c:spPr>
            <a:solidFill>
              <a:schemeClr val="bg2">
                <a:lumMod val="50000"/>
              </a:schemeClr>
            </a:solidFill>
            <a:ln>
              <a:noFill/>
            </a:ln>
            <a:effectLst/>
          </c:spPr>
          <c:invertIfNegative val="0"/>
          <c:cat>
            <c:strRef>
              <c:f>Sheet1!$A$2:$A$5</c:f>
              <c:strCache>
                <c:ptCount val="3"/>
                <c:pt idx="0">
                  <c:v>2016./2017.</c:v>
                </c:pt>
                <c:pt idx="1">
                  <c:v>2017./2018.</c:v>
                </c:pt>
                <c:pt idx="2">
                  <c:v>2018./2019.</c:v>
                </c:pt>
              </c:strCache>
            </c:strRef>
          </c:cat>
          <c:val>
            <c:numRef>
              <c:f>Sheet1!$D$2:$D$5</c:f>
              <c:numCache>
                <c:formatCode>General</c:formatCode>
                <c:ptCount val="4"/>
                <c:pt idx="0">
                  <c:v>58.1</c:v>
                </c:pt>
                <c:pt idx="1">
                  <c:v>54.26</c:v>
                </c:pt>
                <c:pt idx="2">
                  <c:v>55.83</c:v>
                </c:pt>
              </c:numCache>
            </c:numRef>
          </c:val>
          <c:extLst>
            <c:ext xmlns:c16="http://schemas.microsoft.com/office/drawing/2014/chart" uri="{C3380CC4-5D6E-409C-BE32-E72D297353CC}">
              <c16:uniqueId val="{00000002-9B5D-4A79-AC1F-3F45DE0C4214}"/>
            </c:ext>
          </c:extLst>
        </c:ser>
        <c:dLbls>
          <c:showLegendKey val="0"/>
          <c:showVal val="0"/>
          <c:showCatName val="0"/>
          <c:showSerName val="0"/>
          <c:showPercent val="0"/>
          <c:showBubbleSize val="0"/>
        </c:dLbls>
        <c:gapWidth val="182"/>
        <c:axId val="472609840"/>
        <c:axId val="472610824"/>
      </c:barChart>
      <c:catAx>
        <c:axId val="472609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Times New Roman" panose="02020603050405020304" pitchFamily="18" charset="0"/>
              </a:defRPr>
            </a:pPr>
            <a:endParaRPr lang="lv-LV"/>
          </a:p>
        </c:txPr>
        <c:crossAx val="472610824"/>
        <c:crosses val="autoZero"/>
        <c:auto val="1"/>
        <c:lblAlgn val="ctr"/>
        <c:lblOffset val="100"/>
        <c:noMultiLvlLbl val="0"/>
      </c:catAx>
      <c:valAx>
        <c:axId val="4726108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Times New Roman" panose="02020603050405020304" pitchFamily="18" charset="0"/>
              </a:defRPr>
            </a:pPr>
            <a:endParaRPr lang="lv-LV"/>
          </a:p>
        </c:txPr>
        <c:crossAx val="472609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Times New Roman" panose="02020603050405020304" pitchFamily="18" charset="0"/>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1" baseline="0">
          <a:latin typeface="Arial" panose="020B0604020202020204" pitchFamily="34" charset="0"/>
          <a:cs typeface="Times New Roman" panose="02020603050405020304" pitchFamily="18" charset="0"/>
        </a:defRPr>
      </a:pPr>
      <a:endParaRPr lang="lv-LV"/>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Arial" panose="020B0604020202020204" pitchFamily="34" charset="0"/>
                <a:ea typeface="+mn-ea"/>
                <a:cs typeface="Times New Roman" panose="02020603050405020304" pitchFamily="18" charset="0"/>
              </a:defRPr>
            </a:pPr>
            <a:r>
              <a:rPr lang="lv-LV" dirty="0"/>
              <a:t>Latvijas vēsture (kopvērtējums %)</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Arial" panose="020B0604020202020204" pitchFamily="34" charset="0"/>
              <a:ea typeface="+mn-ea"/>
              <a:cs typeface="Times New Roman" panose="02020603050405020304" pitchFamily="18" charset="0"/>
            </a:defRPr>
          </a:pPr>
          <a:endParaRPr lang="lv-LV"/>
        </a:p>
      </c:txPr>
    </c:title>
    <c:autoTitleDeleted val="0"/>
    <c:plotArea>
      <c:layout/>
      <c:barChart>
        <c:barDir val="bar"/>
        <c:grouping val="clustered"/>
        <c:varyColors val="0"/>
        <c:ser>
          <c:idx val="0"/>
          <c:order val="0"/>
          <c:tx>
            <c:strRef>
              <c:f>Sheet1!$B$1</c:f>
              <c:strCache>
                <c:ptCount val="1"/>
                <c:pt idx="0">
                  <c:v>RV2Ģ</c:v>
                </c:pt>
              </c:strCache>
            </c:strRef>
          </c:tx>
          <c:spPr>
            <a:solidFill>
              <a:srgbClr val="C00000"/>
            </a:solidFill>
            <a:ln>
              <a:noFill/>
            </a:ln>
            <a:effectLst/>
          </c:spPr>
          <c:invertIfNegative val="0"/>
          <c:cat>
            <c:strRef>
              <c:f>Sheet1!$A$2:$A$5</c:f>
              <c:strCache>
                <c:ptCount val="3"/>
                <c:pt idx="0">
                  <c:v>2016./2017.</c:v>
                </c:pt>
                <c:pt idx="1">
                  <c:v>2017./2018.</c:v>
                </c:pt>
                <c:pt idx="2">
                  <c:v>2018./2019.</c:v>
                </c:pt>
              </c:strCache>
            </c:strRef>
          </c:cat>
          <c:val>
            <c:numRef>
              <c:f>Sheet1!$B$2:$B$5</c:f>
              <c:numCache>
                <c:formatCode>General</c:formatCode>
                <c:ptCount val="4"/>
                <c:pt idx="0">
                  <c:v>80.72</c:v>
                </c:pt>
                <c:pt idx="1">
                  <c:v>80.13</c:v>
                </c:pt>
                <c:pt idx="2">
                  <c:v>74.67</c:v>
                </c:pt>
              </c:numCache>
            </c:numRef>
          </c:val>
          <c:extLst>
            <c:ext xmlns:c16="http://schemas.microsoft.com/office/drawing/2014/chart" uri="{C3380CC4-5D6E-409C-BE32-E72D297353CC}">
              <c16:uniqueId val="{00000000-46EC-45E5-83F1-DE1E3739507D}"/>
            </c:ext>
          </c:extLst>
        </c:ser>
        <c:ser>
          <c:idx val="1"/>
          <c:order val="1"/>
          <c:tx>
            <c:strRef>
              <c:f>Sheet1!$C$1</c:f>
              <c:strCache>
                <c:ptCount val="1"/>
                <c:pt idx="0">
                  <c:v>VĢ</c:v>
                </c:pt>
              </c:strCache>
            </c:strRef>
          </c:tx>
          <c:spPr>
            <a:solidFill>
              <a:srgbClr val="002060"/>
            </a:solidFill>
            <a:ln>
              <a:noFill/>
            </a:ln>
            <a:effectLst/>
          </c:spPr>
          <c:invertIfNegative val="0"/>
          <c:cat>
            <c:strRef>
              <c:f>Sheet1!$A$2:$A$5</c:f>
              <c:strCache>
                <c:ptCount val="3"/>
                <c:pt idx="0">
                  <c:v>2016./2017.</c:v>
                </c:pt>
                <c:pt idx="1">
                  <c:v>2017./2018.</c:v>
                </c:pt>
                <c:pt idx="2">
                  <c:v>2018./2019.</c:v>
                </c:pt>
              </c:strCache>
            </c:strRef>
          </c:cat>
          <c:val>
            <c:numRef>
              <c:f>Sheet1!$C$2:$C$5</c:f>
              <c:numCache>
                <c:formatCode>General</c:formatCode>
                <c:ptCount val="4"/>
                <c:pt idx="0">
                  <c:v>76.819999999999993</c:v>
                </c:pt>
                <c:pt idx="1">
                  <c:v>75.03</c:v>
                </c:pt>
                <c:pt idx="2">
                  <c:v>73.040000000000006</c:v>
                </c:pt>
              </c:numCache>
            </c:numRef>
          </c:val>
          <c:extLst>
            <c:ext xmlns:c16="http://schemas.microsoft.com/office/drawing/2014/chart" uri="{C3380CC4-5D6E-409C-BE32-E72D297353CC}">
              <c16:uniqueId val="{00000001-46EC-45E5-83F1-DE1E3739507D}"/>
            </c:ext>
          </c:extLst>
        </c:ser>
        <c:ser>
          <c:idx val="2"/>
          <c:order val="2"/>
          <c:tx>
            <c:strRef>
              <c:f>Sheet1!$D$1</c:f>
              <c:strCache>
                <c:ptCount val="1"/>
                <c:pt idx="0">
                  <c:v>Valsts</c:v>
                </c:pt>
              </c:strCache>
            </c:strRef>
          </c:tx>
          <c:spPr>
            <a:solidFill>
              <a:schemeClr val="bg2">
                <a:lumMod val="50000"/>
              </a:schemeClr>
            </a:solidFill>
            <a:ln>
              <a:noFill/>
            </a:ln>
            <a:effectLst/>
          </c:spPr>
          <c:invertIfNegative val="0"/>
          <c:cat>
            <c:strRef>
              <c:f>Sheet1!$A$2:$A$5</c:f>
              <c:strCache>
                <c:ptCount val="3"/>
                <c:pt idx="0">
                  <c:v>2016./2017.</c:v>
                </c:pt>
                <c:pt idx="1">
                  <c:v>2017./2018.</c:v>
                </c:pt>
                <c:pt idx="2">
                  <c:v>2018./2019.</c:v>
                </c:pt>
              </c:strCache>
            </c:strRef>
          </c:cat>
          <c:val>
            <c:numRef>
              <c:f>Sheet1!$D$2:$D$5</c:f>
              <c:numCache>
                <c:formatCode>General</c:formatCode>
                <c:ptCount val="4"/>
                <c:pt idx="0">
                  <c:v>70</c:v>
                </c:pt>
                <c:pt idx="1">
                  <c:v>67.02</c:v>
                </c:pt>
                <c:pt idx="2">
                  <c:v>63.15</c:v>
                </c:pt>
              </c:numCache>
            </c:numRef>
          </c:val>
          <c:extLst>
            <c:ext xmlns:c16="http://schemas.microsoft.com/office/drawing/2014/chart" uri="{C3380CC4-5D6E-409C-BE32-E72D297353CC}">
              <c16:uniqueId val="{00000002-46EC-45E5-83F1-DE1E3739507D}"/>
            </c:ext>
          </c:extLst>
        </c:ser>
        <c:dLbls>
          <c:showLegendKey val="0"/>
          <c:showVal val="0"/>
          <c:showCatName val="0"/>
          <c:showSerName val="0"/>
          <c:showPercent val="0"/>
          <c:showBubbleSize val="0"/>
        </c:dLbls>
        <c:gapWidth val="182"/>
        <c:axId val="380923448"/>
        <c:axId val="380896552"/>
      </c:barChart>
      <c:catAx>
        <c:axId val="380923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Times New Roman" panose="02020603050405020304" pitchFamily="18" charset="0"/>
              </a:defRPr>
            </a:pPr>
            <a:endParaRPr lang="lv-LV"/>
          </a:p>
        </c:txPr>
        <c:crossAx val="380896552"/>
        <c:crosses val="autoZero"/>
        <c:auto val="1"/>
        <c:lblAlgn val="ctr"/>
        <c:lblOffset val="100"/>
        <c:noMultiLvlLbl val="0"/>
      </c:catAx>
      <c:valAx>
        <c:axId val="3808965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Times New Roman" panose="02020603050405020304" pitchFamily="18" charset="0"/>
              </a:defRPr>
            </a:pPr>
            <a:endParaRPr lang="lv-LV"/>
          </a:p>
        </c:txPr>
        <c:crossAx val="380923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Times New Roman" panose="02020603050405020304" pitchFamily="18" charset="0"/>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baseline="0">
          <a:latin typeface="Arial" panose="020B0604020202020204" pitchFamily="34" charset="0"/>
          <a:cs typeface="Times New Roman" panose="02020603050405020304" pitchFamily="18" charset="0"/>
        </a:defRPr>
      </a:pPr>
      <a:endParaRPr lang="lv-LV"/>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82184016430354"/>
          <c:y val="7.0718502772360199E-3"/>
          <c:w val="0.31139764619346733"/>
          <c:h val="0.92220964695040375"/>
        </c:manualLayout>
      </c:layout>
      <c:pieChart>
        <c:varyColors val="1"/>
        <c:ser>
          <c:idx val="0"/>
          <c:order val="0"/>
          <c:tx>
            <c:strRef>
              <c:f>Sheet1!$B$1</c:f>
              <c:strCache>
                <c:ptCount val="1"/>
                <c:pt idx="0">
                  <c:v>Column1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856-4897-9E57-A1F4976BC930}"/>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856-4897-9E57-A1F4976BC930}"/>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856-4897-9E57-A1F4976BC930}"/>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856-4897-9E57-A1F4976BC930}"/>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0856-4897-9E57-A1F4976BC930}"/>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0856-4897-9E57-A1F4976BC930}"/>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0856-4897-9E57-A1F4976BC930}"/>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0856-4897-9E57-A1F4976BC930}"/>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0856-4897-9E57-A1F4976BC930}"/>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0856-4897-9E57-A1F4976BC930}"/>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lv-LV"/>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Sheet1!$A$2:$A$11</c:f>
              <c:strCache>
                <c:ptCount val="10"/>
                <c:pt idx="0">
                  <c:v>Vērtībsistēmas un tikumu izkopšana sadarbības, attiecību un pilsoniskās atbildības veidošanai izglītības procesā</c:v>
                </c:pt>
                <c:pt idx="1">
                  <c:v>Kā izmantot īsos stāstus angļu valodas stundās vidusskolā?</c:v>
                </c:pt>
                <c:pt idx="2">
                  <c:v>Ievads modernajās tehnoloģijās – Lego un Micro:bit</c:v>
                </c:pt>
                <c:pt idx="3">
                  <c:v>Brīvdabas pedagoģija, novadpētniecība un mācību stunda mežā – dabaszinātņu jomas kompetenču attīstīšana (2 grupas)</c:v>
                </c:pt>
                <c:pt idx="4">
                  <c:v>Efektīva mācību procesa plānošana (2 grupas)</c:v>
                </c:pt>
                <c:pt idx="5">
                  <c:v>Iepazīsti Lego un Micro:bit tehnoloģijas</c:v>
                </c:pt>
                <c:pt idx="6">
                  <c:v>Izglītojamo audzināšanas vadlīnijās minētie tikumi Annas Brigaderes daiļradē un Zemgales līdzenuma ainavās</c:v>
                </c:pt>
                <c:pt idx="7">
                  <c:v>Novadpētniecība caurviju prasmju attīstīšanai: Vidzemes jūrmalas piemērs</c:v>
                </c:pt>
                <c:pt idx="8">
                  <c:v>Kā izmantot V. Šekspīra literāros darbus angļu valodas stundās?</c:v>
                </c:pt>
                <c:pt idx="9">
                  <c:v>Vietas un vietvārdi – ģeogrāfijā, latviešu valodā un literatūrā apgūstamo tematu krustpunkti</c:v>
                </c:pt>
              </c:strCache>
            </c:strRef>
          </c:cat>
          <c:val>
            <c:numRef>
              <c:f>Sheet1!$B$2:$B$11</c:f>
              <c:numCache>
                <c:formatCode>General</c:formatCode>
                <c:ptCount val="10"/>
                <c:pt idx="0">
                  <c:v>28</c:v>
                </c:pt>
                <c:pt idx="1">
                  <c:v>15</c:v>
                </c:pt>
                <c:pt idx="2">
                  <c:v>24</c:v>
                </c:pt>
                <c:pt idx="3">
                  <c:v>41</c:v>
                </c:pt>
                <c:pt idx="4">
                  <c:v>53</c:v>
                </c:pt>
                <c:pt idx="5">
                  <c:v>20</c:v>
                </c:pt>
                <c:pt idx="6">
                  <c:v>34</c:v>
                </c:pt>
                <c:pt idx="7">
                  <c:v>26</c:v>
                </c:pt>
                <c:pt idx="8">
                  <c:v>24</c:v>
                </c:pt>
                <c:pt idx="9">
                  <c:v>25</c:v>
                </c:pt>
              </c:numCache>
            </c:numRef>
          </c:val>
          <c:extLst>
            <c:ext xmlns:c16="http://schemas.microsoft.com/office/drawing/2014/chart" uri="{C3380CC4-5D6E-409C-BE32-E72D297353CC}">
              <c16:uniqueId val="{00000000-1F2D-4135-A066-A37EE4FD336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48388477542982927"/>
          <c:y val="0"/>
          <c:w val="0.5149212472529594"/>
          <c:h val="1"/>
        </c:manualLayout>
      </c:layout>
      <c:overlay val="0"/>
      <c:spPr>
        <a:solidFill>
          <a:schemeClr val="lt1">
            <a:lumMod val="95000"/>
            <a:alpha val="39000"/>
          </a:schemeClr>
        </a:solidFill>
        <a:ln>
          <a:solidFill>
            <a:schemeClr val="accent5">
              <a:lumMod val="40000"/>
              <a:lumOff val="60000"/>
            </a:schemeClr>
          </a:solid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lv-LV"/>
        </a:p>
      </c:txPr>
    </c:legend>
    <c:plotVisOnly val="1"/>
    <c:dispBlanksAs val="gap"/>
    <c:showDLblsOverMax val="0"/>
  </c:chart>
  <c:spPr>
    <a:noFill/>
    <a:ln w="9525" cap="flat" cmpd="sng" algn="ctr">
      <a:solidFill>
        <a:schemeClr val="accent5">
          <a:lumMod val="40000"/>
          <a:lumOff val="60000"/>
        </a:schemeClr>
      </a:solidFill>
      <a:round/>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A05250-374A-40B7-95C2-2782BB7A7AC5}"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7AF1EA12-1179-417C-A93D-84B8E18AB36A}">
      <dgm:prSet phldrT="[Text]"/>
      <dgm:spPr/>
      <dgm:t>
        <a:bodyPr/>
        <a:lstStyle/>
        <a:p>
          <a:r>
            <a:rPr lang="lv-LV" dirty="0"/>
            <a:t>Rīga</a:t>
          </a:r>
          <a:endParaRPr lang="en-US" dirty="0"/>
        </a:p>
      </dgm:t>
    </dgm:pt>
    <dgm:pt modelId="{57EBEB3E-220E-4E4C-BFD6-0B6A72BF74FC}" type="parTrans" cxnId="{E7A3981C-93C1-4DD2-9E7F-087028E27019}">
      <dgm:prSet/>
      <dgm:spPr/>
      <dgm:t>
        <a:bodyPr/>
        <a:lstStyle/>
        <a:p>
          <a:endParaRPr lang="en-US"/>
        </a:p>
      </dgm:t>
    </dgm:pt>
    <dgm:pt modelId="{EDBD58FD-AA91-4954-8A3C-42103981A08F}" type="sibTrans" cxnId="{E7A3981C-93C1-4DD2-9E7F-087028E27019}">
      <dgm:prSet/>
      <dgm:spPr/>
      <dgm:t>
        <a:bodyPr/>
        <a:lstStyle/>
        <a:p>
          <a:endParaRPr lang="en-US"/>
        </a:p>
      </dgm:t>
    </dgm:pt>
    <dgm:pt modelId="{4A7E26B9-1F53-4B07-A43E-F132B8A8FD86}">
      <dgm:prSet phldrT="[Text]" custT="1"/>
      <dgm:spPr/>
      <dgm:t>
        <a:bodyPr/>
        <a:lstStyle/>
        <a:p>
          <a:pPr algn="just"/>
          <a:r>
            <a:rPr lang="lv-LV" sz="2000" dirty="0">
              <a:effectLst/>
              <a:latin typeface="+mj-lt"/>
              <a:cs typeface="Times New Roman" panose="02020603050405020304" pitchFamily="18" charset="0"/>
            </a:rPr>
            <a:t>pašvaldības iestāde, pašvaldība nodrošina skolas uzturēšanu, atbalstu, darbībā  saistoši  arī  Rīgas domes normatīvie akti</a:t>
          </a:r>
          <a:endParaRPr lang="en-US" sz="2000" dirty="0"/>
        </a:p>
      </dgm:t>
    </dgm:pt>
    <dgm:pt modelId="{D91CCC79-9199-487D-8BC0-3BA3D6396CE0}" type="parTrans" cxnId="{28D27368-483A-44FA-B161-D5C29F9B92B6}">
      <dgm:prSet/>
      <dgm:spPr/>
      <dgm:t>
        <a:bodyPr/>
        <a:lstStyle/>
        <a:p>
          <a:endParaRPr lang="en-US"/>
        </a:p>
      </dgm:t>
    </dgm:pt>
    <dgm:pt modelId="{0BFB4A8D-EC2C-4114-A46E-5B560C91A13F}" type="sibTrans" cxnId="{28D27368-483A-44FA-B161-D5C29F9B92B6}">
      <dgm:prSet/>
      <dgm:spPr/>
      <dgm:t>
        <a:bodyPr/>
        <a:lstStyle/>
        <a:p>
          <a:endParaRPr lang="en-US"/>
        </a:p>
      </dgm:t>
    </dgm:pt>
    <dgm:pt modelId="{390CE679-A2AB-46C6-974D-992A3D51D44B}">
      <dgm:prSet phldrT="[Text]"/>
      <dgm:spPr/>
      <dgm:t>
        <a:bodyPr/>
        <a:lstStyle/>
        <a:p>
          <a:r>
            <a:rPr lang="lv-LV" dirty="0"/>
            <a:t>ģimnāzija</a:t>
          </a:r>
          <a:endParaRPr lang="en-US" dirty="0"/>
        </a:p>
      </dgm:t>
    </dgm:pt>
    <dgm:pt modelId="{03034B9B-C290-422C-8A5B-6B6B9C09EE4C}" type="parTrans" cxnId="{E0E27474-1B93-405D-B1FE-CEB45A5CC469}">
      <dgm:prSet/>
      <dgm:spPr/>
      <dgm:t>
        <a:bodyPr/>
        <a:lstStyle/>
        <a:p>
          <a:endParaRPr lang="en-US"/>
        </a:p>
      </dgm:t>
    </dgm:pt>
    <dgm:pt modelId="{526E0A40-CC94-4610-A62D-027AE17A5121}" type="sibTrans" cxnId="{E0E27474-1B93-405D-B1FE-CEB45A5CC469}">
      <dgm:prSet/>
      <dgm:spPr/>
      <dgm:t>
        <a:bodyPr/>
        <a:lstStyle/>
        <a:p>
          <a:endParaRPr lang="en-US"/>
        </a:p>
      </dgm:t>
    </dgm:pt>
    <dgm:pt modelId="{FD86E460-FA24-4A26-A86D-D80BDCA5C911}">
      <dgm:prSet phldrT="[Text]" custT="1"/>
      <dgm:spPr/>
      <dgm:t>
        <a:bodyPr/>
        <a:lstStyle/>
        <a:p>
          <a:pPr algn="just"/>
          <a:r>
            <a:rPr lang="lv-LV" sz="2000" dirty="0">
              <a:effectLst/>
              <a:latin typeface="+mj-lt"/>
              <a:cs typeface="Times New Roman" panose="02020603050405020304" pitchFamily="18" charset="0"/>
            </a:rPr>
            <a:t>nodrošina vismaz trīs vidējās izglītības programmu virzienu īstenošanu, noteikts minimālais skolēnu skaits 10.</a:t>
          </a:r>
          <a:r>
            <a:rPr lang="lv-LV" sz="2000" baseline="0" dirty="0">
              <a:effectLst/>
              <a:latin typeface="+mj-lt"/>
              <a:cs typeface="Times New Roman" panose="02020603050405020304" pitchFamily="18" charset="0"/>
            </a:rPr>
            <a:t> – </a:t>
          </a:r>
          <a:r>
            <a:rPr lang="lv-LV" sz="2000" dirty="0">
              <a:effectLst/>
              <a:latin typeface="+mj-lt"/>
              <a:cs typeface="Times New Roman" panose="02020603050405020304" pitchFamily="18" charset="0"/>
            </a:rPr>
            <a:t>12. klasēs (skolēnu skaits &gt;250)</a:t>
          </a:r>
          <a:endParaRPr lang="en-US" sz="2000" dirty="0"/>
        </a:p>
      </dgm:t>
    </dgm:pt>
    <dgm:pt modelId="{A2BC88CE-310A-4961-9702-753D02DC6308}" type="parTrans" cxnId="{6FD695BF-15FB-40B7-8986-671552091CF7}">
      <dgm:prSet/>
      <dgm:spPr/>
      <dgm:t>
        <a:bodyPr/>
        <a:lstStyle/>
        <a:p>
          <a:endParaRPr lang="en-US"/>
        </a:p>
      </dgm:t>
    </dgm:pt>
    <dgm:pt modelId="{45B29F6A-75E7-4B9A-A674-BC847730FA80}" type="sibTrans" cxnId="{6FD695BF-15FB-40B7-8986-671552091CF7}">
      <dgm:prSet/>
      <dgm:spPr/>
      <dgm:t>
        <a:bodyPr/>
        <a:lstStyle/>
        <a:p>
          <a:endParaRPr lang="en-US"/>
        </a:p>
      </dgm:t>
    </dgm:pt>
    <dgm:pt modelId="{7120DB31-8193-48DD-A819-F960148A759E}">
      <dgm:prSet phldrT="[Text]"/>
      <dgm:spPr/>
      <dgm:t>
        <a:bodyPr/>
        <a:lstStyle/>
        <a:p>
          <a:r>
            <a:rPr lang="lv-LV" dirty="0"/>
            <a:t>valsts</a:t>
          </a:r>
          <a:endParaRPr lang="en-US" dirty="0"/>
        </a:p>
      </dgm:t>
    </dgm:pt>
    <dgm:pt modelId="{E61C6CB3-8947-4B71-A31D-6B986B28B03B}" type="parTrans" cxnId="{0CC286C0-404B-4688-A518-3FC195496A36}">
      <dgm:prSet/>
      <dgm:spPr/>
      <dgm:t>
        <a:bodyPr/>
        <a:lstStyle/>
        <a:p>
          <a:endParaRPr lang="en-US"/>
        </a:p>
      </dgm:t>
    </dgm:pt>
    <dgm:pt modelId="{2104015F-2F77-464D-9DDB-1B29189C0490}" type="sibTrans" cxnId="{0CC286C0-404B-4688-A518-3FC195496A36}">
      <dgm:prSet/>
      <dgm:spPr/>
      <dgm:t>
        <a:bodyPr/>
        <a:lstStyle/>
        <a:p>
          <a:endParaRPr lang="en-US"/>
        </a:p>
      </dgm:t>
    </dgm:pt>
    <dgm:pt modelId="{C9F1FDBB-1DC7-46F5-A796-EEA8514DF2C3}">
      <dgm:prSet phldrT="[Text]" custT="1"/>
      <dgm:spPr/>
      <dgm:t>
        <a:bodyPr/>
        <a:lstStyle/>
        <a:p>
          <a:pPr algn="just"/>
          <a:r>
            <a:rPr lang="lv-LV" sz="2000" dirty="0">
              <a:effectLst/>
              <a:latin typeface="+mj-lt"/>
              <a:cs typeface="Times New Roman" panose="02020603050405020304" pitchFamily="18" charset="0"/>
            </a:rPr>
            <a:t>noteikti augstāki izglītības kvalitātes kritēriji (CE rezultāt vismaz par 10% augstāki par valsts vidējiem rezultātiem);</a:t>
          </a:r>
          <a:r>
            <a:rPr lang="lv-LV" sz="2000" baseline="0" dirty="0">
              <a:effectLst/>
              <a:latin typeface="+mj-lt"/>
              <a:cs typeface="Times New Roman" panose="02020603050405020304" pitchFamily="18" charset="0"/>
            </a:rPr>
            <a:t> p</a:t>
          </a:r>
          <a:r>
            <a:rPr lang="lv-LV" sz="2000" dirty="0">
              <a:effectLst/>
              <a:latin typeface="+mj-lt"/>
              <a:cs typeface="Times New Roman" panose="02020603050405020304" pitchFamily="18" charset="0"/>
            </a:rPr>
            <a:t>apildus pienākums – reģionālais metodiskais centrs</a:t>
          </a:r>
          <a:endParaRPr lang="en-US" sz="2000" dirty="0"/>
        </a:p>
      </dgm:t>
    </dgm:pt>
    <dgm:pt modelId="{9802298D-8879-4DB6-8F8C-C8C285FC5DC8}" type="parTrans" cxnId="{8E56269B-4BBE-4988-9EC8-FD99A69C4E1F}">
      <dgm:prSet/>
      <dgm:spPr/>
      <dgm:t>
        <a:bodyPr/>
        <a:lstStyle/>
        <a:p>
          <a:endParaRPr lang="en-US"/>
        </a:p>
      </dgm:t>
    </dgm:pt>
    <dgm:pt modelId="{9F7C94A9-4452-48F5-B465-BA224EF78A7A}" type="sibTrans" cxnId="{8E56269B-4BBE-4988-9EC8-FD99A69C4E1F}">
      <dgm:prSet/>
      <dgm:spPr/>
      <dgm:t>
        <a:bodyPr/>
        <a:lstStyle/>
        <a:p>
          <a:endParaRPr lang="en-US"/>
        </a:p>
      </dgm:t>
    </dgm:pt>
    <dgm:pt modelId="{56123437-E58C-486C-B94C-69723FD8102D}" type="pres">
      <dgm:prSet presAssocID="{37A05250-374A-40B7-95C2-2782BB7A7AC5}" presName="Name0" presStyleCnt="0">
        <dgm:presLayoutVars>
          <dgm:dir/>
          <dgm:animLvl val="lvl"/>
          <dgm:resizeHandles val="exact"/>
        </dgm:presLayoutVars>
      </dgm:prSet>
      <dgm:spPr/>
    </dgm:pt>
    <dgm:pt modelId="{CECF2ABD-1A1A-4064-B085-050429A4A7D8}" type="pres">
      <dgm:prSet presAssocID="{7AF1EA12-1179-417C-A93D-84B8E18AB36A}" presName="linNode" presStyleCnt="0"/>
      <dgm:spPr/>
    </dgm:pt>
    <dgm:pt modelId="{7EA41838-52DE-459D-B7E8-F96C5F96BAF2}" type="pres">
      <dgm:prSet presAssocID="{7AF1EA12-1179-417C-A93D-84B8E18AB36A}" presName="parentText" presStyleLbl="node1" presStyleIdx="0" presStyleCnt="3" custScaleX="56727">
        <dgm:presLayoutVars>
          <dgm:chMax val="1"/>
          <dgm:bulletEnabled val="1"/>
        </dgm:presLayoutVars>
      </dgm:prSet>
      <dgm:spPr/>
    </dgm:pt>
    <dgm:pt modelId="{C004A3E7-39D1-4C74-BFEF-93F949164613}" type="pres">
      <dgm:prSet presAssocID="{7AF1EA12-1179-417C-A93D-84B8E18AB36A}" presName="descendantText" presStyleLbl="alignAccFollowNode1" presStyleIdx="0" presStyleCnt="3" custScaleX="120203">
        <dgm:presLayoutVars>
          <dgm:bulletEnabled val="1"/>
        </dgm:presLayoutVars>
      </dgm:prSet>
      <dgm:spPr/>
    </dgm:pt>
    <dgm:pt modelId="{501E6CC0-8B50-4BC5-AD7D-27443E8CE668}" type="pres">
      <dgm:prSet presAssocID="{EDBD58FD-AA91-4954-8A3C-42103981A08F}" presName="sp" presStyleCnt="0"/>
      <dgm:spPr/>
    </dgm:pt>
    <dgm:pt modelId="{0CA12EEF-70E4-4515-A5DA-24235D67C5EB}" type="pres">
      <dgm:prSet presAssocID="{390CE679-A2AB-46C6-974D-992A3D51D44B}" presName="linNode" presStyleCnt="0"/>
      <dgm:spPr/>
    </dgm:pt>
    <dgm:pt modelId="{108E5C0D-02E8-49C6-AC81-1B2392A00821}" type="pres">
      <dgm:prSet presAssocID="{390CE679-A2AB-46C6-974D-992A3D51D44B}" presName="parentText" presStyleLbl="node1" presStyleIdx="1" presStyleCnt="3" custScaleX="63391">
        <dgm:presLayoutVars>
          <dgm:chMax val="1"/>
          <dgm:bulletEnabled val="1"/>
        </dgm:presLayoutVars>
      </dgm:prSet>
      <dgm:spPr/>
    </dgm:pt>
    <dgm:pt modelId="{E62FA16E-1D73-4CD1-AA34-79E378ECA511}" type="pres">
      <dgm:prSet presAssocID="{390CE679-A2AB-46C6-974D-992A3D51D44B}" presName="descendantText" presStyleLbl="alignAccFollowNode1" presStyleIdx="1" presStyleCnt="3" custScaleX="119365">
        <dgm:presLayoutVars>
          <dgm:bulletEnabled val="1"/>
        </dgm:presLayoutVars>
      </dgm:prSet>
      <dgm:spPr/>
    </dgm:pt>
    <dgm:pt modelId="{D21138D4-07C7-4F3C-94C6-CDCA2B810E8E}" type="pres">
      <dgm:prSet presAssocID="{526E0A40-CC94-4610-A62D-027AE17A5121}" presName="sp" presStyleCnt="0"/>
      <dgm:spPr/>
    </dgm:pt>
    <dgm:pt modelId="{76256E5C-7457-40D2-B920-73427014CFE0}" type="pres">
      <dgm:prSet presAssocID="{7120DB31-8193-48DD-A819-F960148A759E}" presName="linNode" presStyleCnt="0"/>
      <dgm:spPr/>
    </dgm:pt>
    <dgm:pt modelId="{88F1AA8A-7AB7-4527-8B46-0C62094E1266}" type="pres">
      <dgm:prSet presAssocID="{7120DB31-8193-48DD-A819-F960148A759E}" presName="parentText" presStyleLbl="node1" presStyleIdx="2" presStyleCnt="3" custScaleX="67833">
        <dgm:presLayoutVars>
          <dgm:chMax val="1"/>
          <dgm:bulletEnabled val="1"/>
        </dgm:presLayoutVars>
      </dgm:prSet>
      <dgm:spPr/>
    </dgm:pt>
    <dgm:pt modelId="{32BC3633-1CBE-42D6-843D-B17DE1257830}" type="pres">
      <dgm:prSet presAssocID="{7120DB31-8193-48DD-A819-F960148A759E}" presName="descendantText" presStyleLbl="alignAccFollowNode1" presStyleIdx="2" presStyleCnt="3" custScaleX="117391">
        <dgm:presLayoutVars>
          <dgm:bulletEnabled val="1"/>
        </dgm:presLayoutVars>
      </dgm:prSet>
      <dgm:spPr/>
    </dgm:pt>
  </dgm:ptLst>
  <dgm:cxnLst>
    <dgm:cxn modelId="{E7A3981C-93C1-4DD2-9E7F-087028E27019}" srcId="{37A05250-374A-40B7-95C2-2782BB7A7AC5}" destId="{7AF1EA12-1179-417C-A93D-84B8E18AB36A}" srcOrd="0" destOrd="0" parTransId="{57EBEB3E-220E-4E4C-BFD6-0B6A72BF74FC}" sibTransId="{EDBD58FD-AA91-4954-8A3C-42103981A08F}"/>
    <dgm:cxn modelId="{28D27368-483A-44FA-B161-D5C29F9B92B6}" srcId="{7AF1EA12-1179-417C-A93D-84B8E18AB36A}" destId="{4A7E26B9-1F53-4B07-A43E-F132B8A8FD86}" srcOrd="0" destOrd="0" parTransId="{D91CCC79-9199-487D-8BC0-3BA3D6396CE0}" sibTransId="{0BFB4A8D-EC2C-4114-A46E-5B560C91A13F}"/>
    <dgm:cxn modelId="{75A2624D-505A-4ABE-BE20-5F6F1CB27CE8}" type="presOf" srcId="{4A7E26B9-1F53-4B07-A43E-F132B8A8FD86}" destId="{C004A3E7-39D1-4C74-BFEF-93F949164613}" srcOrd="0" destOrd="0" presId="urn:microsoft.com/office/officeart/2005/8/layout/vList5"/>
    <dgm:cxn modelId="{E0E27474-1B93-405D-B1FE-CEB45A5CC469}" srcId="{37A05250-374A-40B7-95C2-2782BB7A7AC5}" destId="{390CE679-A2AB-46C6-974D-992A3D51D44B}" srcOrd="1" destOrd="0" parTransId="{03034B9B-C290-422C-8A5B-6B6B9C09EE4C}" sibTransId="{526E0A40-CC94-4610-A62D-027AE17A5121}"/>
    <dgm:cxn modelId="{4C119676-841D-46CC-B588-63AF13E390BF}" type="presOf" srcId="{390CE679-A2AB-46C6-974D-992A3D51D44B}" destId="{108E5C0D-02E8-49C6-AC81-1B2392A00821}" srcOrd="0" destOrd="0" presId="urn:microsoft.com/office/officeart/2005/8/layout/vList5"/>
    <dgm:cxn modelId="{519C9977-B154-4858-AFED-776B3445AB87}" type="presOf" srcId="{37A05250-374A-40B7-95C2-2782BB7A7AC5}" destId="{56123437-E58C-486C-B94C-69723FD8102D}" srcOrd="0" destOrd="0" presId="urn:microsoft.com/office/officeart/2005/8/layout/vList5"/>
    <dgm:cxn modelId="{8E56269B-4BBE-4988-9EC8-FD99A69C4E1F}" srcId="{7120DB31-8193-48DD-A819-F960148A759E}" destId="{C9F1FDBB-1DC7-46F5-A796-EEA8514DF2C3}" srcOrd="0" destOrd="0" parTransId="{9802298D-8879-4DB6-8F8C-C8C285FC5DC8}" sibTransId="{9F7C94A9-4452-48F5-B465-BA224EF78A7A}"/>
    <dgm:cxn modelId="{810C3DA7-FA94-4A3E-BE79-59BE27CEE7D4}" type="presOf" srcId="{C9F1FDBB-1DC7-46F5-A796-EEA8514DF2C3}" destId="{32BC3633-1CBE-42D6-843D-B17DE1257830}" srcOrd="0" destOrd="0" presId="urn:microsoft.com/office/officeart/2005/8/layout/vList5"/>
    <dgm:cxn modelId="{BF7B20B4-9879-4C95-8269-C0EB4309D4E4}" type="presOf" srcId="{7AF1EA12-1179-417C-A93D-84B8E18AB36A}" destId="{7EA41838-52DE-459D-B7E8-F96C5F96BAF2}" srcOrd="0" destOrd="0" presId="urn:microsoft.com/office/officeart/2005/8/layout/vList5"/>
    <dgm:cxn modelId="{29142FB6-C0F2-48C2-BB51-C5A2A75315C2}" type="presOf" srcId="{FD86E460-FA24-4A26-A86D-D80BDCA5C911}" destId="{E62FA16E-1D73-4CD1-AA34-79E378ECA511}" srcOrd="0" destOrd="0" presId="urn:microsoft.com/office/officeart/2005/8/layout/vList5"/>
    <dgm:cxn modelId="{6FD695BF-15FB-40B7-8986-671552091CF7}" srcId="{390CE679-A2AB-46C6-974D-992A3D51D44B}" destId="{FD86E460-FA24-4A26-A86D-D80BDCA5C911}" srcOrd="0" destOrd="0" parTransId="{A2BC88CE-310A-4961-9702-753D02DC6308}" sibTransId="{45B29F6A-75E7-4B9A-A674-BC847730FA80}"/>
    <dgm:cxn modelId="{0CC286C0-404B-4688-A518-3FC195496A36}" srcId="{37A05250-374A-40B7-95C2-2782BB7A7AC5}" destId="{7120DB31-8193-48DD-A819-F960148A759E}" srcOrd="2" destOrd="0" parTransId="{E61C6CB3-8947-4B71-A31D-6B986B28B03B}" sibTransId="{2104015F-2F77-464D-9DDB-1B29189C0490}"/>
    <dgm:cxn modelId="{826375DB-B07A-4BEA-8B8A-1E587C6B97B5}" type="presOf" srcId="{7120DB31-8193-48DD-A819-F960148A759E}" destId="{88F1AA8A-7AB7-4527-8B46-0C62094E1266}" srcOrd="0" destOrd="0" presId="urn:microsoft.com/office/officeart/2005/8/layout/vList5"/>
    <dgm:cxn modelId="{3DFAC727-226A-4FF7-B7E1-768A59FFE7C1}" type="presParOf" srcId="{56123437-E58C-486C-B94C-69723FD8102D}" destId="{CECF2ABD-1A1A-4064-B085-050429A4A7D8}" srcOrd="0" destOrd="0" presId="urn:microsoft.com/office/officeart/2005/8/layout/vList5"/>
    <dgm:cxn modelId="{E01CA6E6-8845-42ED-B8CC-C1D161D3382C}" type="presParOf" srcId="{CECF2ABD-1A1A-4064-B085-050429A4A7D8}" destId="{7EA41838-52DE-459D-B7E8-F96C5F96BAF2}" srcOrd="0" destOrd="0" presId="urn:microsoft.com/office/officeart/2005/8/layout/vList5"/>
    <dgm:cxn modelId="{984B77F9-53BB-4374-964E-F47918497F1E}" type="presParOf" srcId="{CECF2ABD-1A1A-4064-B085-050429A4A7D8}" destId="{C004A3E7-39D1-4C74-BFEF-93F949164613}" srcOrd="1" destOrd="0" presId="urn:microsoft.com/office/officeart/2005/8/layout/vList5"/>
    <dgm:cxn modelId="{4570077D-2AFB-44B8-B2EF-337F0486790F}" type="presParOf" srcId="{56123437-E58C-486C-B94C-69723FD8102D}" destId="{501E6CC0-8B50-4BC5-AD7D-27443E8CE668}" srcOrd="1" destOrd="0" presId="urn:microsoft.com/office/officeart/2005/8/layout/vList5"/>
    <dgm:cxn modelId="{DD36C272-C891-407F-9C1C-726034CCAE00}" type="presParOf" srcId="{56123437-E58C-486C-B94C-69723FD8102D}" destId="{0CA12EEF-70E4-4515-A5DA-24235D67C5EB}" srcOrd="2" destOrd="0" presId="urn:microsoft.com/office/officeart/2005/8/layout/vList5"/>
    <dgm:cxn modelId="{DB359E58-10A2-466D-882D-5FAFCC0285F1}" type="presParOf" srcId="{0CA12EEF-70E4-4515-A5DA-24235D67C5EB}" destId="{108E5C0D-02E8-49C6-AC81-1B2392A00821}" srcOrd="0" destOrd="0" presId="urn:microsoft.com/office/officeart/2005/8/layout/vList5"/>
    <dgm:cxn modelId="{9E03A5CE-AFF5-422C-9B08-5C3E9582E30E}" type="presParOf" srcId="{0CA12EEF-70E4-4515-A5DA-24235D67C5EB}" destId="{E62FA16E-1D73-4CD1-AA34-79E378ECA511}" srcOrd="1" destOrd="0" presId="urn:microsoft.com/office/officeart/2005/8/layout/vList5"/>
    <dgm:cxn modelId="{D5363385-8F62-468C-AF8D-85001AE77FA4}" type="presParOf" srcId="{56123437-E58C-486C-B94C-69723FD8102D}" destId="{D21138D4-07C7-4F3C-94C6-CDCA2B810E8E}" srcOrd="3" destOrd="0" presId="urn:microsoft.com/office/officeart/2005/8/layout/vList5"/>
    <dgm:cxn modelId="{EA1D7398-F39D-416A-A791-C901FB41D3AC}" type="presParOf" srcId="{56123437-E58C-486C-B94C-69723FD8102D}" destId="{76256E5C-7457-40D2-B920-73427014CFE0}" srcOrd="4" destOrd="0" presId="urn:microsoft.com/office/officeart/2005/8/layout/vList5"/>
    <dgm:cxn modelId="{87EEB757-ABE1-48BE-8957-8B679C1351FD}" type="presParOf" srcId="{76256E5C-7457-40D2-B920-73427014CFE0}" destId="{88F1AA8A-7AB7-4527-8B46-0C62094E1266}" srcOrd="0" destOrd="0" presId="urn:microsoft.com/office/officeart/2005/8/layout/vList5"/>
    <dgm:cxn modelId="{08C19AEF-7853-4B3D-AC9F-BB81F5873219}" type="presParOf" srcId="{76256E5C-7457-40D2-B920-73427014CFE0}" destId="{32BC3633-1CBE-42D6-843D-B17DE125783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4A3E7-39D1-4C74-BFEF-93F949164613}">
      <dsp:nvSpPr>
        <dsp:cNvPr id="0" name=""/>
        <dsp:cNvSpPr/>
      </dsp:nvSpPr>
      <dsp:spPr>
        <a:xfrm rot="5400000">
          <a:off x="5990674" y="-3669651"/>
          <a:ext cx="758068" cy="8289761"/>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lv-LV" sz="2000" kern="1200" dirty="0">
              <a:effectLst/>
              <a:latin typeface="+mj-lt"/>
              <a:cs typeface="Times New Roman" panose="02020603050405020304" pitchFamily="18" charset="0"/>
            </a:rPr>
            <a:t>pašvaldības iestāde, pašvaldība nodrošina skolas uzturēšanu, atbalstu, darbībā  saistoši  arī  Rīgas domes normatīvie akti</a:t>
          </a:r>
          <a:endParaRPr lang="en-US" sz="2000" kern="1200" dirty="0"/>
        </a:p>
      </dsp:txBody>
      <dsp:txXfrm rot="-5400000">
        <a:off x="2224828" y="133201"/>
        <a:ext cx="8252755" cy="684056"/>
      </dsp:txXfrm>
    </dsp:sp>
    <dsp:sp modelId="{7EA41838-52DE-459D-B7E8-F96C5F96BAF2}">
      <dsp:nvSpPr>
        <dsp:cNvPr id="0" name=""/>
        <dsp:cNvSpPr/>
      </dsp:nvSpPr>
      <dsp:spPr>
        <a:xfrm>
          <a:off x="24238" y="1435"/>
          <a:ext cx="2200589" cy="9475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lv-LV" sz="3600" kern="1200" dirty="0"/>
            <a:t>Rīga</a:t>
          </a:r>
          <a:endParaRPr lang="en-US" sz="3600" kern="1200" dirty="0"/>
        </a:p>
      </dsp:txBody>
      <dsp:txXfrm>
        <a:off x="70495" y="47692"/>
        <a:ext cx="2108075" cy="855071"/>
      </dsp:txXfrm>
    </dsp:sp>
    <dsp:sp modelId="{E62FA16E-1D73-4CD1-AA34-79E378ECA511}">
      <dsp:nvSpPr>
        <dsp:cNvPr id="0" name=""/>
        <dsp:cNvSpPr/>
      </dsp:nvSpPr>
      <dsp:spPr>
        <a:xfrm rot="5400000">
          <a:off x="6220292" y="-2645790"/>
          <a:ext cx="758068" cy="8231968"/>
        </a:xfrm>
        <a:prstGeom prst="round2Same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lv-LV" sz="2000" kern="1200" dirty="0">
              <a:effectLst/>
              <a:latin typeface="+mj-lt"/>
              <a:cs typeface="Times New Roman" panose="02020603050405020304" pitchFamily="18" charset="0"/>
            </a:rPr>
            <a:t>nodrošina vismaz trīs vidējās izglītības programmu virzienu īstenošanu, noteikts minimālais skolēnu skaits 10.</a:t>
          </a:r>
          <a:r>
            <a:rPr lang="lv-LV" sz="2000" kern="1200" baseline="0" dirty="0">
              <a:effectLst/>
              <a:latin typeface="+mj-lt"/>
              <a:cs typeface="Times New Roman" panose="02020603050405020304" pitchFamily="18" charset="0"/>
            </a:rPr>
            <a:t> – </a:t>
          </a:r>
          <a:r>
            <a:rPr lang="lv-LV" sz="2000" kern="1200" dirty="0">
              <a:effectLst/>
              <a:latin typeface="+mj-lt"/>
              <a:cs typeface="Times New Roman" panose="02020603050405020304" pitchFamily="18" charset="0"/>
            </a:rPr>
            <a:t>12. klasēs (skolēnu skaits &gt;250)</a:t>
          </a:r>
          <a:endParaRPr lang="en-US" sz="2000" kern="1200" dirty="0"/>
        </a:p>
      </dsp:txBody>
      <dsp:txXfrm rot="-5400000">
        <a:off x="2483342" y="1128166"/>
        <a:ext cx="8194962" cy="684056"/>
      </dsp:txXfrm>
    </dsp:sp>
    <dsp:sp modelId="{108E5C0D-02E8-49C6-AC81-1B2392A00821}">
      <dsp:nvSpPr>
        <dsp:cNvPr id="0" name=""/>
        <dsp:cNvSpPr/>
      </dsp:nvSpPr>
      <dsp:spPr>
        <a:xfrm>
          <a:off x="24238" y="996401"/>
          <a:ext cx="2459103" cy="947585"/>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lv-LV" sz="3600" kern="1200" dirty="0"/>
            <a:t>ģimnāzija</a:t>
          </a:r>
          <a:endParaRPr lang="en-US" sz="3600" kern="1200" dirty="0"/>
        </a:p>
      </dsp:txBody>
      <dsp:txXfrm>
        <a:off x="70495" y="1042658"/>
        <a:ext cx="2366589" cy="855071"/>
      </dsp:txXfrm>
    </dsp:sp>
    <dsp:sp modelId="{32BC3633-1CBE-42D6-843D-B17DE1257830}">
      <dsp:nvSpPr>
        <dsp:cNvPr id="0" name=""/>
        <dsp:cNvSpPr/>
      </dsp:nvSpPr>
      <dsp:spPr>
        <a:xfrm rot="5400000">
          <a:off x="6324541" y="-1582757"/>
          <a:ext cx="758068" cy="8095832"/>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lv-LV" sz="2000" kern="1200" dirty="0">
              <a:effectLst/>
              <a:latin typeface="+mj-lt"/>
              <a:cs typeface="Times New Roman" panose="02020603050405020304" pitchFamily="18" charset="0"/>
            </a:rPr>
            <a:t>noteikti augstāki izglītības kvalitātes kritēriji (CE rezultāt vismaz par 10% augstāki par valsts vidējiem rezultātiem);</a:t>
          </a:r>
          <a:r>
            <a:rPr lang="lv-LV" sz="2000" kern="1200" baseline="0" dirty="0">
              <a:effectLst/>
              <a:latin typeface="+mj-lt"/>
              <a:cs typeface="Times New Roman" panose="02020603050405020304" pitchFamily="18" charset="0"/>
            </a:rPr>
            <a:t> p</a:t>
          </a:r>
          <a:r>
            <a:rPr lang="lv-LV" sz="2000" kern="1200" dirty="0">
              <a:effectLst/>
              <a:latin typeface="+mj-lt"/>
              <a:cs typeface="Times New Roman" panose="02020603050405020304" pitchFamily="18" charset="0"/>
            </a:rPr>
            <a:t>apildus pienākums – reģionālais metodiskais centrs</a:t>
          </a:r>
          <a:endParaRPr lang="en-US" sz="2000" kern="1200" dirty="0"/>
        </a:p>
      </dsp:txBody>
      <dsp:txXfrm rot="-5400000">
        <a:off x="2655659" y="2123131"/>
        <a:ext cx="8058826" cy="684056"/>
      </dsp:txXfrm>
    </dsp:sp>
    <dsp:sp modelId="{88F1AA8A-7AB7-4527-8B46-0C62094E1266}">
      <dsp:nvSpPr>
        <dsp:cNvPr id="0" name=""/>
        <dsp:cNvSpPr/>
      </dsp:nvSpPr>
      <dsp:spPr>
        <a:xfrm>
          <a:off x="24238" y="1991366"/>
          <a:ext cx="2631420" cy="94758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lv-LV" sz="3600" kern="1200" dirty="0"/>
            <a:t>valsts</a:t>
          </a:r>
          <a:endParaRPr lang="en-US" sz="3600" kern="1200" dirty="0"/>
        </a:p>
      </dsp:txBody>
      <dsp:txXfrm>
        <a:off x="70495" y="2037623"/>
        <a:ext cx="2538906" cy="85507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7E0BEA1B-4A98-48F7-9C0D-9FD3B7B425FE}" type="datetimeFigureOut">
              <a:rPr lang="lv-LV" smtClean="0"/>
              <a:t>05.12.2019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5FE9862E-ACAE-4D96-9B1C-759E028144F8}" type="slidenum">
              <a:rPr lang="lv-LV" smtClean="0"/>
              <a:t>‹#›</a:t>
            </a:fld>
            <a:endParaRPr lang="lv-LV"/>
          </a:p>
        </p:txBody>
      </p:sp>
    </p:spTree>
    <p:extLst>
      <p:ext uri="{BB962C8B-B14F-4D97-AF65-F5344CB8AC3E}">
        <p14:creationId xmlns:p14="http://schemas.microsoft.com/office/powerpoint/2010/main" val="3190049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7E0BEA1B-4A98-48F7-9C0D-9FD3B7B425FE}" type="datetimeFigureOut">
              <a:rPr lang="lv-LV" smtClean="0"/>
              <a:t>05.12.2019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5FE9862E-ACAE-4D96-9B1C-759E028144F8}" type="slidenum">
              <a:rPr lang="lv-LV" smtClean="0"/>
              <a:t>‹#›</a:t>
            </a:fld>
            <a:endParaRPr lang="lv-LV"/>
          </a:p>
        </p:txBody>
      </p:sp>
    </p:spTree>
    <p:extLst>
      <p:ext uri="{BB962C8B-B14F-4D97-AF65-F5344CB8AC3E}">
        <p14:creationId xmlns:p14="http://schemas.microsoft.com/office/powerpoint/2010/main" val="3732348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7E0BEA1B-4A98-48F7-9C0D-9FD3B7B425FE}" type="datetimeFigureOut">
              <a:rPr lang="lv-LV" smtClean="0"/>
              <a:t>05.12.2019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5FE9862E-ACAE-4D96-9B1C-759E028144F8}" type="slidenum">
              <a:rPr lang="lv-LV" smtClean="0"/>
              <a:t>‹#›</a:t>
            </a:fld>
            <a:endParaRPr lang="lv-LV"/>
          </a:p>
        </p:txBody>
      </p:sp>
    </p:spTree>
    <p:extLst>
      <p:ext uri="{BB962C8B-B14F-4D97-AF65-F5344CB8AC3E}">
        <p14:creationId xmlns:p14="http://schemas.microsoft.com/office/powerpoint/2010/main" val="4128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7E0BEA1B-4A98-48F7-9C0D-9FD3B7B425FE}" type="datetimeFigureOut">
              <a:rPr lang="lv-LV" smtClean="0"/>
              <a:t>05.12.2019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5FE9862E-ACAE-4D96-9B1C-759E028144F8}" type="slidenum">
              <a:rPr lang="lv-LV" smtClean="0"/>
              <a:t>‹#›</a:t>
            </a:fld>
            <a:endParaRPr lang="lv-LV"/>
          </a:p>
        </p:txBody>
      </p:sp>
    </p:spTree>
    <p:extLst>
      <p:ext uri="{BB962C8B-B14F-4D97-AF65-F5344CB8AC3E}">
        <p14:creationId xmlns:p14="http://schemas.microsoft.com/office/powerpoint/2010/main" val="176999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0BEA1B-4A98-48F7-9C0D-9FD3B7B425FE}" type="datetimeFigureOut">
              <a:rPr lang="lv-LV" smtClean="0"/>
              <a:t>05.12.2019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5FE9862E-ACAE-4D96-9B1C-759E028144F8}" type="slidenum">
              <a:rPr lang="lv-LV" smtClean="0"/>
              <a:t>‹#›</a:t>
            </a:fld>
            <a:endParaRPr lang="lv-LV"/>
          </a:p>
        </p:txBody>
      </p:sp>
    </p:spTree>
    <p:extLst>
      <p:ext uri="{BB962C8B-B14F-4D97-AF65-F5344CB8AC3E}">
        <p14:creationId xmlns:p14="http://schemas.microsoft.com/office/powerpoint/2010/main" val="3563404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7E0BEA1B-4A98-48F7-9C0D-9FD3B7B425FE}" type="datetimeFigureOut">
              <a:rPr lang="lv-LV" smtClean="0"/>
              <a:t>05.12.2019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5FE9862E-ACAE-4D96-9B1C-759E028144F8}" type="slidenum">
              <a:rPr lang="lv-LV" smtClean="0"/>
              <a:t>‹#›</a:t>
            </a:fld>
            <a:endParaRPr lang="lv-LV"/>
          </a:p>
        </p:txBody>
      </p:sp>
    </p:spTree>
    <p:extLst>
      <p:ext uri="{BB962C8B-B14F-4D97-AF65-F5344CB8AC3E}">
        <p14:creationId xmlns:p14="http://schemas.microsoft.com/office/powerpoint/2010/main" val="2754760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7E0BEA1B-4A98-48F7-9C0D-9FD3B7B425FE}" type="datetimeFigureOut">
              <a:rPr lang="lv-LV" smtClean="0"/>
              <a:t>05.12.2019</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5FE9862E-ACAE-4D96-9B1C-759E028144F8}" type="slidenum">
              <a:rPr lang="lv-LV" smtClean="0"/>
              <a:t>‹#›</a:t>
            </a:fld>
            <a:endParaRPr lang="lv-LV"/>
          </a:p>
        </p:txBody>
      </p:sp>
    </p:spTree>
    <p:extLst>
      <p:ext uri="{BB962C8B-B14F-4D97-AF65-F5344CB8AC3E}">
        <p14:creationId xmlns:p14="http://schemas.microsoft.com/office/powerpoint/2010/main" val="2501471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7E0BEA1B-4A98-48F7-9C0D-9FD3B7B425FE}" type="datetimeFigureOut">
              <a:rPr lang="lv-LV" smtClean="0"/>
              <a:t>05.12.2019</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5FE9862E-ACAE-4D96-9B1C-759E028144F8}" type="slidenum">
              <a:rPr lang="lv-LV" smtClean="0"/>
              <a:t>‹#›</a:t>
            </a:fld>
            <a:endParaRPr lang="lv-LV"/>
          </a:p>
        </p:txBody>
      </p:sp>
    </p:spTree>
    <p:extLst>
      <p:ext uri="{BB962C8B-B14F-4D97-AF65-F5344CB8AC3E}">
        <p14:creationId xmlns:p14="http://schemas.microsoft.com/office/powerpoint/2010/main" val="847861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0BEA1B-4A98-48F7-9C0D-9FD3B7B425FE}" type="datetimeFigureOut">
              <a:rPr lang="lv-LV" smtClean="0"/>
              <a:t>05.12.2019</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5FE9862E-ACAE-4D96-9B1C-759E028144F8}" type="slidenum">
              <a:rPr lang="lv-LV" smtClean="0"/>
              <a:t>‹#›</a:t>
            </a:fld>
            <a:endParaRPr lang="lv-LV"/>
          </a:p>
        </p:txBody>
      </p:sp>
    </p:spTree>
    <p:extLst>
      <p:ext uri="{BB962C8B-B14F-4D97-AF65-F5344CB8AC3E}">
        <p14:creationId xmlns:p14="http://schemas.microsoft.com/office/powerpoint/2010/main" val="2989945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0BEA1B-4A98-48F7-9C0D-9FD3B7B425FE}" type="datetimeFigureOut">
              <a:rPr lang="lv-LV" smtClean="0"/>
              <a:t>05.12.2019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5FE9862E-ACAE-4D96-9B1C-759E028144F8}" type="slidenum">
              <a:rPr lang="lv-LV" smtClean="0"/>
              <a:t>‹#›</a:t>
            </a:fld>
            <a:endParaRPr lang="lv-LV"/>
          </a:p>
        </p:txBody>
      </p:sp>
    </p:spTree>
    <p:extLst>
      <p:ext uri="{BB962C8B-B14F-4D97-AF65-F5344CB8AC3E}">
        <p14:creationId xmlns:p14="http://schemas.microsoft.com/office/powerpoint/2010/main" val="571291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0BEA1B-4A98-48F7-9C0D-9FD3B7B425FE}" type="datetimeFigureOut">
              <a:rPr lang="lv-LV" smtClean="0"/>
              <a:t>05.12.2019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5FE9862E-ACAE-4D96-9B1C-759E028144F8}" type="slidenum">
              <a:rPr lang="lv-LV" smtClean="0"/>
              <a:t>‹#›</a:t>
            </a:fld>
            <a:endParaRPr lang="lv-LV"/>
          </a:p>
        </p:txBody>
      </p:sp>
    </p:spTree>
    <p:extLst>
      <p:ext uri="{BB962C8B-B14F-4D97-AF65-F5344CB8AC3E}">
        <p14:creationId xmlns:p14="http://schemas.microsoft.com/office/powerpoint/2010/main" val="86867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BEA1B-4A98-48F7-9C0D-9FD3B7B425FE}" type="datetimeFigureOut">
              <a:rPr lang="lv-LV" smtClean="0"/>
              <a:t>05.12.2019</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9862E-ACAE-4D96-9B1C-759E028144F8}" type="slidenum">
              <a:rPr lang="lv-LV" smtClean="0"/>
              <a:t>‹#›</a:t>
            </a:fld>
            <a:endParaRPr lang="lv-LV"/>
          </a:p>
        </p:txBody>
      </p:sp>
    </p:spTree>
    <p:extLst>
      <p:ext uri="{BB962C8B-B14F-4D97-AF65-F5344CB8AC3E}">
        <p14:creationId xmlns:p14="http://schemas.microsoft.com/office/powerpoint/2010/main" val="1525003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rv2g.esy.es/pdf/K%C4%80RT%C4%AABA%20SKOL%C4%92NU%20UZ%C5%85EM%C5%A0ANAI%20R%C4%AAGAS%20VALSTS%202.%C4%A2IMN%C4%80ZIJ%C4%80.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6934-FA5B-4626-B408-E1E361EB4471}"/>
              </a:ext>
            </a:extLst>
          </p:cNvPr>
          <p:cNvSpPr>
            <a:spLocks noGrp="1"/>
          </p:cNvSpPr>
          <p:nvPr>
            <p:ph type="ctrTitle"/>
          </p:nvPr>
        </p:nvSpPr>
        <p:spPr>
          <a:xfrm>
            <a:off x="2277127" y="167831"/>
            <a:ext cx="9567541" cy="925245"/>
          </a:xfrm>
        </p:spPr>
        <p:txBody>
          <a:bodyPr>
            <a:normAutofit/>
          </a:bodyPr>
          <a:lstStyle/>
          <a:p>
            <a:r>
              <a:rPr lang="lv-LV" sz="3600" b="1" dirty="0">
                <a:cs typeface="Times New Roman" panose="02020603050405020304" pitchFamily="18" charset="0"/>
              </a:rPr>
              <a:t>RV2.Ģ konferences darba kārtība</a:t>
            </a:r>
          </a:p>
        </p:txBody>
      </p:sp>
      <p:graphicFrame>
        <p:nvGraphicFramePr>
          <p:cNvPr id="4" name="Table 3">
            <a:extLst>
              <a:ext uri="{FF2B5EF4-FFF2-40B4-BE49-F238E27FC236}">
                <a16:creationId xmlns:a16="http://schemas.microsoft.com/office/drawing/2014/main" id="{31047ABC-02B7-4A8D-8F80-733D9648F660}"/>
              </a:ext>
            </a:extLst>
          </p:cNvPr>
          <p:cNvGraphicFramePr>
            <a:graphicFrameLocks noGrp="1"/>
          </p:cNvGraphicFramePr>
          <p:nvPr>
            <p:extLst>
              <p:ext uri="{D42A27DB-BD31-4B8C-83A1-F6EECF244321}">
                <p14:modId xmlns:p14="http://schemas.microsoft.com/office/powerpoint/2010/main" val="2708935909"/>
              </p:ext>
            </p:extLst>
          </p:nvPr>
        </p:nvGraphicFramePr>
        <p:xfrm>
          <a:off x="734445" y="1692164"/>
          <a:ext cx="10916182" cy="4499875"/>
        </p:xfrm>
        <a:graphic>
          <a:graphicData uri="http://schemas.openxmlformats.org/drawingml/2006/table">
            <a:tbl>
              <a:tblPr firstRow="1" firstCol="1" bandRow="1">
                <a:tableStyleId>{BC89EF96-8CEA-46FF-86C4-4CE0E7609802}</a:tableStyleId>
              </a:tblPr>
              <a:tblGrid>
                <a:gridCol w="2397375">
                  <a:extLst>
                    <a:ext uri="{9D8B030D-6E8A-4147-A177-3AD203B41FA5}">
                      <a16:colId xmlns:a16="http://schemas.microsoft.com/office/drawing/2014/main" val="2402336417"/>
                    </a:ext>
                  </a:extLst>
                </a:gridCol>
                <a:gridCol w="8518807">
                  <a:extLst>
                    <a:ext uri="{9D8B030D-6E8A-4147-A177-3AD203B41FA5}">
                      <a16:colId xmlns:a16="http://schemas.microsoft.com/office/drawing/2014/main" val="920828165"/>
                    </a:ext>
                  </a:extLst>
                </a:gridCol>
              </a:tblGrid>
              <a:tr h="688979">
                <a:tc>
                  <a:txBody>
                    <a:bodyPr/>
                    <a:lstStyle/>
                    <a:p>
                      <a:pPr algn="ctr">
                        <a:spcAft>
                          <a:spcPts val="0"/>
                        </a:spcAft>
                      </a:pPr>
                      <a:r>
                        <a:rPr lang="lv-LV" sz="2000" dirty="0">
                          <a:effectLst/>
                        </a:rPr>
                        <a:t>18:00</a:t>
                      </a:r>
                      <a:r>
                        <a:rPr lang="lv-LV" sz="2000" baseline="0" dirty="0">
                          <a:effectLst/>
                        </a:rPr>
                        <a:t> – </a:t>
                      </a:r>
                      <a:r>
                        <a:rPr lang="lv-LV" sz="2000" dirty="0">
                          <a:effectLst/>
                        </a:rPr>
                        <a:t>18:05</a:t>
                      </a:r>
                      <a:endParaRPr lang="lv-LV"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lv-LV" sz="2000" dirty="0">
                          <a:effectLst/>
                        </a:rPr>
                        <a:t>Ģimnāzijas konferences atklāšana</a:t>
                      </a:r>
                      <a:endParaRPr lang="lv-LV"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20304835"/>
                  </a:ext>
                </a:extLst>
              </a:tr>
              <a:tr h="606539">
                <a:tc>
                  <a:txBody>
                    <a:bodyPr/>
                    <a:lstStyle/>
                    <a:p>
                      <a:pPr algn="ctr">
                        <a:spcAft>
                          <a:spcPts val="0"/>
                        </a:spcAft>
                      </a:pPr>
                      <a:r>
                        <a:rPr lang="lv-LV" sz="2000" dirty="0">
                          <a:effectLst/>
                        </a:rPr>
                        <a:t>18:05</a:t>
                      </a:r>
                      <a:r>
                        <a:rPr lang="lv-LV" sz="2000" baseline="0" dirty="0">
                          <a:effectLst/>
                        </a:rPr>
                        <a:t> – </a:t>
                      </a:r>
                      <a:r>
                        <a:rPr lang="lv-LV" sz="2000" dirty="0">
                          <a:effectLst/>
                        </a:rPr>
                        <a:t>18:40</a:t>
                      </a:r>
                      <a:endParaRPr lang="lv-LV"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lv-LV" sz="2000" dirty="0">
                          <a:effectLst/>
                        </a:rPr>
                        <a:t>Ģimnāzijas vadības ziņojums par iepriekšējo mācību gadu</a:t>
                      </a:r>
                      <a:endParaRPr lang="lv-LV"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36957512"/>
                  </a:ext>
                </a:extLst>
              </a:tr>
              <a:tr h="528973">
                <a:tc>
                  <a:txBody>
                    <a:bodyPr/>
                    <a:lstStyle/>
                    <a:p>
                      <a:pPr algn="ctr">
                        <a:spcAft>
                          <a:spcPts val="0"/>
                        </a:spcAft>
                      </a:pPr>
                      <a:r>
                        <a:rPr lang="lv-LV" sz="2000" dirty="0">
                          <a:effectLst/>
                        </a:rPr>
                        <a:t>18:40</a:t>
                      </a:r>
                      <a:r>
                        <a:rPr lang="lv-LV" sz="2000" baseline="0" dirty="0">
                          <a:effectLst/>
                        </a:rPr>
                        <a:t> – </a:t>
                      </a:r>
                      <a:r>
                        <a:rPr lang="lv-LV" sz="2000" dirty="0">
                          <a:effectLst/>
                        </a:rPr>
                        <a:t>18:50</a:t>
                      </a:r>
                      <a:endParaRPr lang="lv-LV"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lv-LV" sz="2000" dirty="0">
                          <a:effectLst/>
                        </a:rPr>
                        <a:t>Ģimnāzijas Izglītojamo padomes ziņojums</a:t>
                      </a:r>
                      <a:endParaRPr lang="lv-LV"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82202047"/>
                  </a:ext>
                </a:extLst>
              </a:tr>
              <a:tr h="528973">
                <a:tc>
                  <a:txBody>
                    <a:bodyPr/>
                    <a:lstStyle/>
                    <a:p>
                      <a:pPr algn="ctr">
                        <a:spcAft>
                          <a:spcPts val="0"/>
                        </a:spcAft>
                      </a:pPr>
                      <a:r>
                        <a:rPr lang="lv-LV" sz="2000" dirty="0">
                          <a:effectLst/>
                        </a:rPr>
                        <a:t>18:50</a:t>
                      </a:r>
                      <a:r>
                        <a:rPr lang="lv-LV" sz="2000" baseline="0" dirty="0">
                          <a:effectLst/>
                        </a:rPr>
                        <a:t> – </a:t>
                      </a:r>
                      <a:r>
                        <a:rPr lang="lv-LV" sz="2000" dirty="0">
                          <a:effectLst/>
                        </a:rPr>
                        <a:t>19:00</a:t>
                      </a:r>
                      <a:endParaRPr lang="lv-LV"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lv-LV" sz="2000" dirty="0">
                          <a:effectLst/>
                        </a:rPr>
                        <a:t>Ģimnāzijas galvenie uzdevumi nākamajam  periodam</a:t>
                      </a:r>
                      <a:endParaRPr lang="lv-LV"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38081161"/>
                  </a:ext>
                </a:extLst>
              </a:tr>
              <a:tr h="559492">
                <a:tc>
                  <a:txBody>
                    <a:bodyPr/>
                    <a:lstStyle/>
                    <a:p>
                      <a:pPr algn="ctr">
                        <a:spcAft>
                          <a:spcPts val="0"/>
                        </a:spcAft>
                      </a:pPr>
                      <a:r>
                        <a:rPr lang="lv-LV" sz="2000" dirty="0">
                          <a:effectLst/>
                        </a:rPr>
                        <a:t>19:00</a:t>
                      </a:r>
                      <a:r>
                        <a:rPr lang="lv-LV" sz="2000" baseline="0" dirty="0">
                          <a:effectLst/>
                        </a:rPr>
                        <a:t> – </a:t>
                      </a:r>
                      <a:r>
                        <a:rPr lang="lv-LV" sz="2000" dirty="0">
                          <a:effectLst/>
                        </a:rPr>
                        <a:t>19:15</a:t>
                      </a:r>
                      <a:endParaRPr lang="lv-LV"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lv-LV" sz="2000" dirty="0">
                          <a:effectLst/>
                        </a:rPr>
                        <a:t>Kandidātu izvirzīšana pa klašu grupām Ģimnāzijas padomē</a:t>
                      </a:r>
                      <a:endParaRPr lang="lv-LV"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0679955"/>
                  </a:ext>
                </a:extLst>
              </a:tr>
              <a:tr h="528973">
                <a:tc>
                  <a:txBody>
                    <a:bodyPr/>
                    <a:lstStyle/>
                    <a:p>
                      <a:pPr algn="ctr">
                        <a:spcAft>
                          <a:spcPts val="0"/>
                        </a:spcAft>
                      </a:pPr>
                      <a:r>
                        <a:rPr lang="lv-LV" sz="2000" dirty="0">
                          <a:effectLst/>
                        </a:rPr>
                        <a:t>19:15</a:t>
                      </a:r>
                      <a:r>
                        <a:rPr lang="lv-LV" sz="2000" baseline="0" dirty="0">
                          <a:effectLst/>
                        </a:rPr>
                        <a:t> – </a:t>
                      </a:r>
                      <a:r>
                        <a:rPr lang="lv-LV" sz="2000" dirty="0">
                          <a:effectLst/>
                        </a:rPr>
                        <a:t>19:25</a:t>
                      </a:r>
                      <a:endParaRPr lang="lv-LV"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lv-LV" sz="2000" dirty="0">
                          <a:effectLst/>
                        </a:rPr>
                        <a:t>Kandidātu apstiprināšana balsojot</a:t>
                      </a:r>
                      <a:endParaRPr lang="lv-LV"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19466433"/>
                  </a:ext>
                </a:extLst>
              </a:tr>
              <a:tr h="528973">
                <a:tc>
                  <a:txBody>
                    <a:bodyPr/>
                    <a:lstStyle/>
                    <a:p>
                      <a:pPr algn="ctr">
                        <a:spcAft>
                          <a:spcPts val="0"/>
                        </a:spcAft>
                      </a:pPr>
                      <a:r>
                        <a:rPr lang="lv-LV" sz="2000" dirty="0">
                          <a:effectLst/>
                        </a:rPr>
                        <a:t>19:25</a:t>
                      </a:r>
                      <a:r>
                        <a:rPr lang="lv-LV" sz="2000" baseline="0" dirty="0">
                          <a:effectLst/>
                        </a:rPr>
                        <a:t> – 1</a:t>
                      </a:r>
                      <a:r>
                        <a:rPr lang="lv-LV" sz="2000" dirty="0">
                          <a:effectLst/>
                        </a:rPr>
                        <a:t>9.55</a:t>
                      </a:r>
                      <a:endParaRPr lang="lv-LV"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lv-LV" sz="2000" dirty="0">
                          <a:effectLst/>
                        </a:rPr>
                        <a:t>Brīvais mikrofons priekšlikumu</a:t>
                      </a:r>
                      <a:r>
                        <a:rPr lang="lv-LV" sz="2000" baseline="0" dirty="0">
                          <a:effectLst/>
                        </a:rPr>
                        <a:t> un </a:t>
                      </a:r>
                      <a:r>
                        <a:rPr lang="lv-LV" sz="2000" dirty="0">
                          <a:effectLst/>
                        </a:rPr>
                        <a:t>viedokļu izteikšanai</a:t>
                      </a:r>
                      <a:endParaRPr lang="lv-LV"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9607662"/>
                  </a:ext>
                </a:extLst>
              </a:tr>
              <a:tr h="528973">
                <a:tc>
                  <a:txBody>
                    <a:bodyPr/>
                    <a:lstStyle/>
                    <a:p>
                      <a:pPr algn="ctr">
                        <a:spcAft>
                          <a:spcPts val="0"/>
                        </a:spcAft>
                      </a:pPr>
                      <a:r>
                        <a:rPr lang="lv-LV" sz="2000" dirty="0">
                          <a:effectLst/>
                        </a:rPr>
                        <a:t>19:55</a:t>
                      </a:r>
                      <a:r>
                        <a:rPr lang="lv-LV" sz="2000" baseline="0" dirty="0">
                          <a:effectLst/>
                        </a:rPr>
                        <a:t> – </a:t>
                      </a:r>
                      <a:r>
                        <a:rPr lang="lv-LV" sz="2000" dirty="0">
                          <a:effectLst/>
                        </a:rPr>
                        <a:t>20:00</a:t>
                      </a:r>
                      <a:endParaRPr lang="lv-LV"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lv-LV" sz="2000" dirty="0">
                          <a:effectLst/>
                        </a:rPr>
                        <a:t>Konferences noslēgums</a:t>
                      </a:r>
                      <a:endParaRPr lang="lv-LV"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4190082"/>
                  </a:ext>
                </a:extLst>
              </a:tr>
            </a:tbl>
          </a:graphicData>
        </a:graphic>
      </p:graphicFrame>
      <p:pic>
        <p:nvPicPr>
          <p:cNvPr id="6" name="Picture 5">
            <a:extLst>
              <a:ext uri="{FF2B5EF4-FFF2-40B4-BE49-F238E27FC236}">
                <a16:creationId xmlns:a16="http://schemas.microsoft.com/office/drawing/2014/main" id="{DF7F35F1-34F4-4398-9EEC-1334DB6058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25" y="252004"/>
            <a:ext cx="1511335" cy="922805"/>
          </a:xfrm>
          <a:prstGeom prst="rect">
            <a:avLst/>
          </a:prstGeom>
        </p:spPr>
      </p:pic>
    </p:spTree>
    <p:extLst>
      <p:ext uri="{BB962C8B-B14F-4D97-AF65-F5344CB8AC3E}">
        <p14:creationId xmlns:p14="http://schemas.microsoft.com/office/powerpoint/2010/main" val="1041400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A51B27-D039-4175-8A6C-78F4DC438D47}"/>
              </a:ext>
            </a:extLst>
          </p:cNvPr>
          <p:cNvPicPr>
            <a:picLocks noChangeAspect="1"/>
          </p:cNvPicPr>
          <p:nvPr/>
        </p:nvPicPr>
        <p:blipFill>
          <a:blip r:embed="rId2"/>
          <a:stretch>
            <a:fillRect/>
          </a:stretch>
        </p:blipFill>
        <p:spPr>
          <a:xfrm>
            <a:off x="633413" y="1241267"/>
            <a:ext cx="9276132" cy="4957514"/>
          </a:xfrm>
          <a:prstGeom prst="rect">
            <a:avLst/>
          </a:prstGeom>
        </p:spPr>
      </p:pic>
      <p:sp>
        <p:nvSpPr>
          <p:cNvPr id="3" name="TextBox 2">
            <a:extLst>
              <a:ext uri="{FF2B5EF4-FFF2-40B4-BE49-F238E27FC236}">
                <a16:creationId xmlns:a16="http://schemas.microsoft.com/office/drawing/2014/main" id="{ACD6A0DC-744A-499C-8E5F-1C1E2AB086C1}"/>
              </a:ext>
            </a:extLst>
          </p:cNvPr>
          <p:cNvSpPr txBox="1"/>
          <p:nvPr/>
        </p:nvSpPr>
        <p:spPr>
          <a:xfrm>
            <a:off x="202019" y="354023"/>
            <a:ext cx="11908465" cy="584775"/>
          </a:xfrm>
          <a:prstGeom prst="rect">
            <a:avLst/>
          </a:prstGeom>
          <a:noFill/>
        </p:spPr>
        <p:txBody>
          <a:bodyPr wrap="square" rtlCol="0">
            <a:spAutoFit/>
          </a:bodyPr>
          <a:lstStyle/>
          <a:p>
            <a:pPr algn="ctr"/>
            <a:r>
              <a:rPr lang="lv-LV" sz="3200" b="1" dirty="0"/>
              <a:t>Draudzīgā Aicinājuma fonda Skolu reitings 2019.gads</a:t>
            </a:r>
          </a:p>
        </p:txBody>
      </p:sp>
    </p:spTree>
    <p:extLst>
      <p:ext uri="{BB962C8B-B14F-4D97-AF65-F5344CB8AC3E}">
        <p14:creationId xmlns:p14="http://schemas.microsoft.com/office/powerpoint/2010/main" val="2082679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9367E7-A7EA-4ABC-8383-DEC6CAAB5898}"/>
              </a:ext>
            </a:extLst>
          </p:cNvPr>
          <p:cNvPicPr>
            <a:picLocks noChangeAspect="1"/>
          </p:cNvPicPr>
          <p:nvPr/>
        </p:nvPicPr>
        <p:blipFill>
          <a:blip r:embed="rId2"/>
          <a:stretch>
            <a:fillRect/>
          </a:stretch>
        </p:blipFill>
        <p:spPr>
          <a:xfrm>
            <a:off x="691781" y="1486150"/>
            <a:ext cx="5619750" cy="3571875"/>
          </a:xfrm>
          <a:prstGeom prst="rect">
            <a:avLst/>
          </a:prstGeom>
        </p:spPr>
      </p:pic>
      <p:pic>
        <p:nvPicPr>
          <p:cNvPr id="3" name="Picture 2">
            <a:extLst>
              <a:ext uri="{FF2B5EF4-FFF2-40B4-BE49-F238E27FC236}">
                <a16:creationId xmlns:a16="http://schemas.microsoft.com/office/drawing/2014/main" id="{03ACDAE0-48BE-40E5-8C64-87D4E2F13D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1531" y="1624375"/>
            <a:ext cx="3268404" cy="4356712"/>
          </a:xfrm>
          <a:prstGeom prst="rect">
            <a:avLst/>
          </a:prstGeom>
        </p:spPr>
      </p:pic>
      <p:sp>
        <p:nvSpPr>
          <p:cNvPr id="4" name="TextBox 3">
            <a:extLst>
              <a:ext uri="{FF2B5EF4-FFF2-40B4-BE49-F238E27FC236}">
                <a16:creationId xmlns:a16="http://schemas.microsoft.com/office/drawing/2014/main" id="{21EA8C64-EDF3-448B-AFD8-4F31CC85CA35}"/>
              </a:ext>
            </a:extLst>
          </p:cNvPr>
          <p:cNvSpPr txBox="1"/>
          <p:nvPr/>
        </p:nvSpPr>
        <p:spPr>
          <a:xfrm>
            <a:off x="202019" y="354023"/>
            <a:ext cx="11908465" cy="584775"/>
          </a:xfrm>
          <a:prstGeom prst="rect">
            <a:avLst/>
          </a:prstGeom>
          <a:noFill/>
        </p:spPr>
        <p:txBody>
          <a:bodyPr wrap="square" rtlCol="0">
            <a:spAutoFit/>
          </a:bodyPr>
          <a:lstStyle/>
          <a:p>
            <a:pPr algn="ctr"/>
            <a:r>
              <a:rPr lang="lv-LV" sz="3200" b="1" dirty="0"/>
              <a:t>Draudzīgā Aicinājuma fonda Skolu reitings 2019.gads</a:t>
            </a:r>
          </a:p>
        </p:txBody>
      </p:sp>
    </p:spTree>
    <p:extLst>
      <p:ext uri="{BB962C8B-B14F-4D97-AF65-F5344CB8AC3E}">
        <p14:creationId xmlns:p14="http://schemas.microsoft.com/office/powerpoint/2010/main" val="720510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3BAD84-EDEF-464C-9701-E846DF50F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6270" y="1027414"/>
            <a:ext cx="6889678" cy="5607301"/>
          </a:xfrm>
          <a:prstGeom prst="rect">
            <a:avLst/>
          </a:prstGeom>
        </p:spPr>
      </p:pic>
      <p:sp>
        <p:nvSpPr>
          <p:cNvPr id="3" name="TextBox 2">
            <a:extLst>
              <a:ext uri="{FF2B5EF4-FFF2-40B4-BE49-F238E27FC236}">
                <a16:creationId xmlns:a16="http://schemas.microsoft.com/office/drawing/2014/main" id="{D8F47777-2628-4DBE-9B53-E2B3FF84F1F9}"/>
              </a:ext>
            </a:extLst>
          </p:cNvPr>
          <p:cNvSpPr txBox="1"/>
          <p:nvPr/>
        </p:nvSpPr>
        <p:spPr>
          <a:xfrm>
            <a:off x="202019" y="354023"/>
            <a:ext cx="11908465" cy="584775"/>
          </a:xfrm>
          <a:prstGeom prst="rect">
            <a:avLst/>
          </a:prstGeom>
          <a:noFill/>
        </p:spPr>
        <p:txBody>
          <a:bodyPr wrap="square" rtlCol="0">
            <a:spAutoFit/>
          </a:bodyPr>
          <a:lstStyle/>
          <a:p>
            <a:pPr algn="ctr"/>
            <a:r>
              <a:rPr lang="lv-LV" sz="3200" b="1" dirty="0"/>
              <a:t>Draudzīgā Aicinājuma fonda Skolu reitings 2019.gads</a:t>
            </a:r>
          </a:p>
        </p:txBody>
      </p:sp>
    </p:spTree>
    <p:extLst>
      <p:ext uri="{BB962C8B-B14F-4D97-AF65-F5344CB8AC3E}">
        <p14:creationId xmlns:p14="http://schemas.microsoft.com/office/powerpoint/2010/main" val="4240746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162" y="468499"/>
            <a:ext cx="1153983" cy="704610"/>
          </a:xfrm>
          <a:prstGeom prst="rect">
            <a:avLst/>
          </a:prstGeom>
        </p:spPr>
      </p:pic>
      <p:sp>
        <p:nvSpPr>
          <p:cNvPr id="3" name="Title 2"/>
          <p:cNvSpPr>
            <a:spLocks noGrp="1"/>
          </p:cNvSpPr>
          <p:nvPr>
            <p:ph type="title"/>
          </p:nvPr>
        </p:nvSpPr>
        <p:spPr>
          <a:xfrm>
            <a:off x="1807779" y="286604"/>
            <a:ext cx="9932276" cy="1104700"/>
          </a:xfrm>
        </p:spPr>
        <p:txBody>
          <a:bodyPr>
            <a:normAutofit/>
          </a:bodyPr>
          <a:lstStyle/>
          <a:p>
            <a:pPr algn="ctr"/>
            <a:r>
              <a:rPr lang="lv-LV" sz="3600" b="1" dirty="0"/>
              <a:t>Mācību stundu kavējumi 10. – 12. klasēs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42053985"/>
              </p:ext>
            </p:extLst>
          </p:nvPr>
        </p:nvGraphicFramePr>
        <p:xfrm>
          <a:off x="517159" y="1492473"/>
          <a:ext cx="11359530" cy="4939857"/>
        </p:xfrm>
        <a:graphic>
          <a:graphicData uri="http://schemas.openxmlformats.org/drawingml/2006/table">
            <a:tbl>
              <a:tblPr firstRow="1" bandRow="1">
                <a:tableStyleId>{7DF18680-E054-41AD-8BC1-D1AEF772440D}</a:tableStyleId>
              </a:tblPr>
              <a:tblGrid>
                <a:gridCol w="1135953">
                  <a:extLst>
                    <a:ext uri="{9D8B030D-6E8A-4147-A177-3AD203B41FA5}">
                      <a16:colId xmlns:a16="http://schemas.microsoft.com/office/drawing/2014/main" val="2681890915"/>
                    </a:ext>
                  </a:extLst>
                </a:gridCol>
                <a:gridCol w="1135953">
                  <a:extLst>
                    <a:ext uri="{9D8B030D-6E8A-4147-A177-3AD203B41FA5}">
                      <a16:colId xmlns:a16="http://schemas.microsoft.com/office/drawing/2014/main" val="3299910851"/>
                    </a:ext>
                  </a:extLst>
                </a:gridCol>
                <a:gridCol w="1135953">
                  <a:extLst>
                    <a:ext uri="{9D8B030D-6E8A-4147-A177-3AD203B41FA5}">
                      <a16:colId xmlns:a16="http://schemas.microsoft.com/office/drawing/2014/main" val="2839345199"/>
                    </a:ext>
                  </a:extLst>
                </a:gridCol>
                <a:gridCol w="1135953">
                  <a:extLst>
                    <a:ext uri="{9D8B030D-6E8A-4147-A177-3AD203B41FA5}">
                      <a16:colId xmlns:a16="http://schemas.microsoft.com/office/drawing/2014/main" val="3087880281"/>
                    </a:ext>
                  </a:extLst>
                </a:gridCol>
                <a:gridCol w="1135953">
                  <a:extLst>
                    <a:ext uri="{9D8B030D-6E8A-4147-A177-3AD203B41FA5}">
                      <a16:colId xmlns:a16="http://schemas.microsoft.com/office/drawing/2014/main" val="1534783228"/>
                    </a:ext>
                  </a:extLst>
                </a:gridCol>
                <a:gridCol w="1135953">
                  <a:extLst>
                    <a:ext uri="{9D8B030D-6E8A-4147-A177-3AD203B41FA5}">
                      <a16:colId xmlns:a16="http://schemas.microsoft.com/office/drawing/2014/main" val="2997149701"/>
                    </a:ext>
                  </a:extLst>
                </a:gridCol>
                <a:gridCol w="1135953">
                  <a:extLst>
                    <a:ext uri="{9D8B030D-6E8A-4147-A177-3AD203B41FA5}">
                      <a16:colId xmlns:a16="http://schemas.microsoft.com/office/drawing/2014/main" val="2156386250"/>
                    </a:ext>
                  </a:extLst>
                </a:gridCol>
                <a:gridCol w="1135953">
                  <a:extLst>
                    <a:ext uri="{9D8B030D-6E8A-4147-A177-3AD203B41FA5}">
                      <a16:colId xmlns:a16="http://schemas.microsoft.com/office/drawing/2014/main" val="3329589682"/>
                    </a:ext>
                  </a:extLst>
                </a:gridCol>
                <a:gridCol w="1135953">
                  <a:extLst>
                    <a:ext uri="{9D8B030D-6E8A-4147-A177-3AD203B41FA5}">
                      <a16:colId xmlns:a16="http://schemas.microsoft.com/office/drawing/2014/main" val="1733073081"/>
                    </a:ext>
                  </a:extLst>
                </a:gridCol>
                <a:gridCol w="1135953">
                  <a:extLst>
                    <a:ext uri="{9D8B030D-6E8A-4147-A177-3AD203B41FA5}">
                      <a16:colId xmlns:a16="http://schemas.microsoft.com/office/drawing/2014/main" val="3187954707"/>
                    </a:ext>
                  </a:extLst>
                </a:gridCol>
              </a:tblGrid>
              <a:tr h="548873">
                <a:tc rowSpan="2">
                  <a:txBody>
                    <a:bodyPr/>
                    <a:lstStyle/>
                    <a:p>
                      <a:pPr algn="ctr"/>
                      <a:r>
                        <a:rPr lang="lv-LV" sz="2000" dirty="0"/>
                        <a:t>Klase</a:t>
                      </a:r>
                      <a:endParaRPr lang="lv-LV" sz="2000" dirty="0">
                        <a:solidFill>
                          <a:schemeClr val="tx2">
                            <a:lumMod val="50000"/>
                          </a:schemeClr>
                        </a:solidFill>
                        <a:latin typeface="+mj-lt"/>
                        <a:cs typeface="Times New Roman" panose="02020603050405020304" pitchFamily="18" charset="0"/>
                      </a:endParaRPr>
                    </a:p>
                  </a:txBody>
                  <a:tcPr anchor="ctr"/>
                </a:tc>
                <a:tc gridSpan="3">
                  <a:txBody>
                    <a:bodyPr/>
                    <a:lstStyle/>
                    <a:p>
                      <a:pPr algn="ctr"/>
                      <a:r>
                        <a:rPr lang="lv-LV" sz="2000" dirty="0"/>
                        <a:t>Slimības dēļ</a:t>
                      </a:r>
                      <a:endParaRPr lang="lv-LV" sz="2000" dirty="0">
                        <a:solidFill>
                          <a:schemeClr val="tx2">
                            <a:lumMod val="50000"/>
                          </a:schemeClr>
                        </a:solidFill>
                        <a:latin typeface="+mj-lt"/>
                        <a:cs typeface="Times New Roman" panose="02020603050405020304" pitchFamily="18" charset="0"/>
                      </a:endParaRPr>
                    </a:p>
                  </a:txBody>
                  <a:tcPr anchor="ctr"/>
                </a:tc>
                <a:tc hMerge="1">
                  <a:txBody>
                    <a:bodyPr/>
                    <a:lstStyle/>
                    <a:p>
                      <a:pPr algn="ctr"/>
                      <a:endParaRPr lang="lv-LV" dirty="0"/>
                    </a:p>
                  </a:txBody>
                  <a:tcPr anchor="ctr"/>
                </a:tc>
                <a:tc hMerge="1">
                  <a:txBody>
                    <a:bodyPr/>
                    <a:lstStyle/>
                    <a:p>
                      <a:pPr algn="ctr"/>
                      <a:endParaRPr lang="lv-LV" dirty="0"/>
                    </a:p>
                  </a:txBody>
                  <a:tcPr anchor="ctr"/>
                </a:tc>
                <a:tc gridSpan="3">
                  <a:txBody>
                    <a:bodyPr/>
                    <a:lstStyle/>
                    <a:p>
                      <a:pPr algn="ctr"/>
                      <a:r>
                        <a:rPr lang="lv-LV" sz="2000" dirty="0"/>
                        <a:t>Attaisnoti</a:t>
                      </a:r>
                      <a:endParaRPr lang="lv-LV" sz="2000" dirty="0">
                        <a:solidFill>
                          <a:schemeClr val="tx2">
                            <a:lumMod val="50000"/>
                          </a:schemeClr>
                        </a:solidFill>
                        <a:latin typeface="+mj-lt"/>
                        <a:cs typeface="Times New Roman" panose="02020603050405020304" pitchFamily="18" charset="0"/>
                      </a:endParaRPr>
                    </a:p>
                  </a:txBody>
                  <a:tcPr anchor="ctr"/>
                </a:tc>
                <a:tc hMerge="1">
                  <a:txBody>
                    <a:bodyPr/>
                    <a:lstStyle/>
                    <a:p>
                      <a:pPr algn="ctr"/>
                      <a:endParaRPr lang="lv-LV" dirty="0"/>
                    </a:p>
                  </a:txBody>
                  <a:tcPr anchor="ctr"/>
                </a:tc>
                <a:tc hMerge="1">
                  <a:txBody>
                    <a:bodyPr/>
                    <a:lstStyle/>
                    <a:p>
                      <a:pPr algn="ctr"/>
                      <a:endParaRPr lang="lv-LV" dirty="0"/>
                    </a:p>
                  </a:txBody>
                  <a:tcPr anchor="ctr"/>
                </a:tc>
                <a:tc gridSpan="3">
                  <a:txBody>
                    <a:bodyPr/>
                    <a:lstStyle/>
                    <a:p>
                      <a:pPr algn="ctr"/>
                      <a:r>
                        <a:rPr lang="lv-LV" sz="2000" dirty="0"/>
                        <a:t>Neattaisnoti</a:t>
                      </a:r>
                      <a:endParaRPr lang="lv-LV" sz="2000" dirty="0">
                        <a:solidFill>
                          <a:schemeClr val="tx2">
                            <a:lumMod val="50000"/>
                          </a:schemeClr>
                        </a:solidFill>
                        <a:latin typeface="+mj-lt"/>
                        <a:cs typeface="Times New Roman" panose="02020603050405020304" pitchFamily="18" charset="0"/>
                      </a:endParaRPr>
                    </a:p>
                  </a:txBody>
                  <a:tcPr anchor="ctr"/>
                </a:tc>
                <a:tc hMerge="1">
                  <a:txBody>
                    <a:bodyPr/>
                    <a:lstStyle/>
                    <a:p>
                      <a:pPr algn="ctr"/>
                      <a:endParaRPr lang="lv-LV" dirty="0"/>
                    </a:p>
                  </a:txBody>
                  <a:tcPr anchor="ctr"/>
                </a:tc>
                <a:tc hMerge="1">
                  <a:txBody>
                    <a:bodyPr/>
                    <a:lstStyle/>
                    <a:p>
                      <a:pPr algn="ctr"/>
                      <a:endParaRPr lang="lv-LV" dirty="0"/>
                    </a:p>
                  </a:txBody>
                  <a:tcPr anchor="ctr"/>
                </a:tc>
                <a:extLst>
                  <a:ext uri="{0D108BD9-81ED-4DB2-BD59-A6C34878D82A}">
                    <a16:rowId xmlns:a16="http://schemas.microsoft.com/office/drawing/2014/main" val="358041216"/>
                  </a:ext>
                </a:extLst>
              </a:tr>
              <a:tr h="548873">
                <a:tc vMerge="1">
                  <a:txBody>
                    <a:bodyPr/>
                    <a:lstStyle/>
                    <a:p>
                      <a:pPr algn="ctr"/>
                      <a:endParaRPr lang="lv-LV" dirty="0"/>
                    </a:p>
                  </a:txBody>
                  <a:tcPr anchor="ctr"/>
                </a:tc>
                <a:tc>
                  <a:txBody>
                    <a:bodyPr/>
                    <a:lstStyle/>
                    <a:p>
                      <a:pPr algn="ctr"/>
                      <a:r>
                        <a:rPr lang="lv-LV" sz="2000" dirty="0"/>
                        <a:t>16./17.</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17./18.</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18./19.</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16./17.</a:t>
                      </a:r>
                      <a:endParaRPr lang="lv-LV" sz="2000" dirty="0">
                        <a:latin typeface="+mj-lt"/>
                        <a:cs typeface="Times New Roman" panose="02020603050405020304" pitchFamily="18" charset="0"/>
                      </a:endParaRPr>
                    </a:p>
                  </a:txBody>
                  <a:tcPr anchor="ctr"/>
                </a:tc>
                <a:tc>
                  <a:txBody>
                    <a:bodyPr/>
                    <a:lstStyle/>
                    <a:p>
                      <a:pPr algn="ctr"/>
                      <a:r>
                        <a:rPr lang="lv-LV" sz="2000" dirty="0"/>
                        <a:t>17./18.</a:t>
                      </a:r>
                      <a:endParaRPr lang="lv-LV" sz="2000" dirty="0">
                        <a:latin typeface="+mj-lt"/>
                        <a:cs typeface="Times New Roman" panose="02020603050405020304" pitchFamily="18" charset="0"/>
                      </a:endParaRPr>
                    </a:p>
                  </a:txBody>
                  <a:tcPr anchor="ctr"/>
                </a:tc>
                <a:tc>
                  <a:txBody>
                    <a:bodyPr/>
                    <a:lstStyle/>
                    <a:p>
                      <a:pPr algn="ctr"/>
                      <a:r>
                        <a:rPr lang="lv-LV" sz="2000" dirty="0"/>
                        <a:t>18./19.</a:t>
                      </a:r>
                      <a:endParaRPr lang="lv-LV" sz="2000" dirty="0">
                        <a:latin typeface="+mj-lt"/>
                        <a:cs typeface="Times New Roman" panose="02020603050405020304" pitchFamily="18" charset="0"/>
                      </a:endParaRPr>
                    </a:p>
                  </a:txBody>
                  <a:tcPr anchor="ctr"/>
                </a:tc>
                <a:tc>
                  <a:txBody>
                    <a:bodyPr/>
                    <a:lstStyle/>
                    <a:p>
                      <a:pPr algn="ctr"/>
                      <a:r>
                        <a:rPr lang="lv-LV" sz="2000" dirty="0"/>
                        <a:t>16./17.</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17./18.</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18./19.</a:t>
                      </a:r>
                      <a:endParaRPr lang="lv-LV" sz="2000" dirty="0">
                        <a:latin typeface="+mj-lt"/>
                        <a:cs typeface="Times New Roman" panose="02020603050405020304" pitchFamily="18" charset="0"/>
                      </a:endParaRPr>
                    </a:p>
                  </a:txBody>
                  <a:tcPr anchor="ctr">
                    <a:solidFill>
                      <a:schemeClr val="tx2">
                        <a:lumMod val="40000"/>
                        <a:lumOff val="60000"/>
                      </a:schemeClr>
                    </a:solidFill>
                  </a:tcPr>
                </a:tc>
                <a:extLst>
                  <a:ext uri="{0D108BD9-81ED-4DB2-BD59-A6C34878D82A}">
                    <a16:rowId xmlns:a16="http://schemas.microsoft.com/office/drawing/2014/main" val="50550651"/>
                  </a:ext>
                </a:extLst>
              </a:tr>
              <a:tr h="548873">
                <a:tc>
                  <a:txBody>
                    <a:bodyPr/>
                    <a:lstStyle/>
                    <a:p>
                      <a:pPr algn="ctr"/>
                      <a:r>
                        <a:rPr lang="lv-LV" sz="2000" dirty="0"/>
                        <a:t>A</a:t>
                      </a:r>
                      <a:endParaRPr lang="lv-LV" sz="2000" dirty="0">
                        <a:latin typeface="+mj-lt"/>
                        <a:cs typeface="Times New Roman" panose="02020603050405020304" pitchFamily="18" charset="0"/>
                      </a:endParaRPr>
                    </a:p>
                  </a:txBody>
                  <a:tcPr anchor="ctr"/>
                </a:tc>
                <a:tc>
                  <a:txBody>
                    <a:bodyPr/>
                    <a:lstStyle/>
                    <a:p>
                      <a:pPr algn="ctr"/>
                      <a:r>
                        <a:rPr lang="lv-LV" sz="2000" dirty="0"/>
                        <a:t>3.8</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8.5</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8.5</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3.6</a:t>
                      </a:r>
                      <a:endParaRPr lang="lv-LV" sz="2000" dirty="0">
                        <a:latin typeface="+mj-lt"/>
                        <a:cs typeface="Times New Roman" panose="02020603050405020304" pitchFamily="18" charset="0"/>
                      </a:endParaRPr>
                    </a:p>
                  </a:txBody>
                  <a:tcPr anchor="ctr"/>
                </a:tc>
                <a:tc>
                  <a:txBody>
                    <a:bodyPr/>
                    <a:lstStyle/>
                    <a:p>
                      <a:pPr algn="ctr"/>
                      <a:r>
                        <a:rPr lang="lv-LV" sz="2000" dirty="0"/>
                        <a:t>5.2</a:t>
                      </a:r>
                      <a:endParaRPr lang="lv-LV" sz="2000" dirty="0">
                        <a:latin typeface="+mj-lt"/>
                        <a:cs typeface="Times New Roman" panose="02020603050405020304" pitchFamily="18" charset="0"/>
                      </a:endParaRPr>
                    </a:p>
                  </a:txBody>
                  <a:tcPr anchor="ctr"/>
                </a:tc>
                <a:tc>
                  <a:txBody>
                    <a:bodyPr/>
                    <a:lstStyle/>
                    <a:p>
                      <a:pPr algn="ctr"/>
                      <a:r>
                        <a:rPr lang="lv-LV" sz="2000" dirty="0"/>
                        <a:t>5.8</a:t>
                      </a:r>
                      <a:endParaRPr lang="lv-LV" sz="2000" dirty="0">
                        <a:latin typeface="+mj-lt"/>
                        <a:cs typeface="Times New Roman" panose="02020603050405020304" pitchFamily="18" charset="0"/>
                      </a:endParaRPr>
                    </a:p>
                  </a:txBody>
                  <a:tcPr anchor="ctr"/>
                </a:tc>
                <a:tc>
                  <a:txBody>
                    <a:bodyPr/>
                    <a:lstStyle/>
                    <a:p>
                      <a:pPr algn="ctr"/>
                      <a:r>
                        <a:rPr lang="lv-LV" sz="2000" dirty="0"/>
                        <a:t>0.9</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0.8</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1.7</a:t>
                      </a:r>
                      <a:endParaRPr lang="lv-LV" sz="2000" dirty="0">
                        <a:latin typeface="+mj-lt"/>
                        <a:cs typeface="Times New Roman" panose="02020603050405020304" pitchFamily="18" charset="0"/>
                      </a:endParaRPr>
                    </a:p>
                  </a:txBody>
                  <a:tcPr anchor="ctr">
                    <a:solidFill>
                      <a:schemeClr val="tx2">
                        <a:lumMod val="40000"/>
                        <a:lumOff val="60000"/>
                      </a:schemeClr>
                    </a:solidFill>
                  </a:tcPr>
                </a:tc>
                <a:extLst>
                  <a:ext uri="{0D108BD9-81ED-4DB2-BD59-A6C34878D82A}">
                    <a16:rowId xmlns:a16="http://schemas.microsoft.com/office/drawing/2014/main" val="2386407194"/>
                  </a:ext>
                </a:extLst>
              </a:tr>
              <a:tr h="548873">
                <a:tc>
                  <a:txBody>
                    <a:bodyPr/>
                    <a:lstStyle/>
                    <a:p>
                      <a:pPr algn="ctr"/>
                      <a:r>
                        <a:rPr lang="lv-LV" sz="2000" dirty="0"/>
                        <a:t>B</a:t>
                      </a:r>
                      <a:endParaRPr lang="lv-LV" sz="2000" dirty="0">
                        <a:latin typeface="+mj-lt"/>
                        <a:cs typeface="Times New Roman" panose="02020603050405020304" pitchFamily="18" charset="0"/>
                      </a:endParaRPr>
                    </a:p>
                  </a:txBody>
                  <a:tcPr anchor="ctr"/>
                </a:tc>
                <a:tc>
                  <a:txBody>
                    <a:bodyPr/>
                    <a:lstStyle/>
                    <a:p>
                      <a:pPr algn="ctr"/>
                      <a:r>
                        <a:rPr lang="lv-LV" sz="2000" dirty="0"/>
                        <a:t>2</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3.3</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3.1</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1.2</a:t>
                      </a:r>
                      <a:endParaRPr lang="lv-LV" sz="2000" dirty="0">
                        <a:latin typeface="+mj-lt"/>
                        <a:cs typeface="Times New Roman" panose="02020603050405020304" pitchFamily="18" charset="0"/>
                      </a:endParaRPr>
                    </a:p>
                  </a:txBody>
                  <a:tcPr anchor="ctr"/>
                </a:tc>
                <a:tc>
                  <a:txBody>
                    <a:bodyPr/>
                    <a:lstStyle/>
                    <a:p>
                      <a:pPr algn="ctr"/>
                      <a:r>
                        <a:rPr lang="lv-LV" sz="2000" dirty="0"/>
                        <a:t>3.2</a:t>
                      </a:r>
                      <a:endParaRPr lang="lv-LV" sz="2000" dirty="0">
                        <a:latin typeface="+mj-lt"/>
                        <a:cs typeface="Times New Roman" panose="02020603050405020304" pitchFamily="18" charset="0"/>
                      </a:endParaRPr>
                    </a:p>
                  </a:txBody>
                  <a:tcPr anchor="ctr"/>
                </a:tc>
                <a:tc>
                  <a:txBody>
                    <a:bodyPr/>
                    <a:lstStyle/>
                    <a:p>
                      <a:pPr algn="ctr"/>
                      <a:r>
                        <a:rPr lang="lv-LV" sz="2000" dirty="0"/>
                        <a:t>3.9</a:t>
                      </a:r>
                      <a:endParaRPr lang="lv-LV" sz="2000" dirty="0">
                        <a:latin typeface="+mj-lt"/>
                        <a:cs typeface="Times New Roman" panose="02020603050405020304" pitchFamily="18" charset="0"/>
                      </a:endParaRPr>
                    </a:p>
                  </a:txBody>
                  <a:tcPr anchor="ctr"/>
                </a:tc>
                <a:tc>
                  <a:txBody>
                    <a:bodyPr/>
                    <a:lstStyle/>
                    <a:p>
                      <a:pPr algn="ctr"/>
                      <a:r>
                        <a:rPr lang="lv-LV" sz="2000" dirty="0"/>
                        <a:t>0.5</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0.9</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1.2</a:t>
                      </a:r>
                      <a:endParaRPr lang="lv-LV" sz="2000" dirty="0">
                        <a:latin typeface="+mj-lt"/>
                        <a:cs typeface="Times New Roman" panose="02020603050405020304" pitchFamily="18" charset="0"/>
                      </a:endParaRPr>
                    </a:p>
                  </a:txBody>
                  <a:tcPr anchor="ctr">
                    <a:solidFill>
                      <a:schemeClr val="tx2">
                        <a:lumMod val="40000"/>
                        <a:lumOff val="60000"/>
                      </a:schemeClr>
                    </a:solidFill>
                  </a:tcPr>
                </a:tc>
                <a:extLst>
                  <a:ext uri="{0D108BD9-81ED-4DB2-BD59-A6C34878D82A}">
                    <a16:rowId xmlns:a16="http://schemas.microsoft.com/office/drawing/2014/main" val="258058538"/>
                  </a:ext>
                </a:extLst>
              </a:tr>
              <a:tr h="548873">
                <a:tc>
                  <a:txBody>
                    <a:bodyPr/>
                    <a:lstStyle/>
                    <a:p>
                      <a:pPr algn="ctr"/>
                      <a:r>
                        <a:rPr lang="lv-LV" sz="2000" dirty="0"/>
                        <a:t>C</a:t>
                      </a:r>
                      <a:endParaRPr lang="lv-LV" sz="2000" dirty="0">
                        <a:latin typeface="+mj-lt"/>
                        <a:cs typeface="Times New Roman" panose="02020603050405020304" pitchFamily="18" charset="0"/>
                      </a:endParaRPr>
                    </a:p>
                  </a:txBody>
                  <a:tcPr anchor="ctr"/>
                </a:tc>
                <a:tc>
                  <a:txBody>
                    <a:bodyPr/>
                    <a:lstStyle/>
                    <a:p>
                      <a:pPr algn="ctr"/>
                      <a:r>
                        <a:rPr lang="lv-LV" sz="2000" dirty="0"/>
                        <a:t>3.1</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3.9</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3.2</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2.5</a:t>
                      </a:r>
                      <a:endParaRPr lang="lv-LV" sz="2000" dirty="0">
                        <a:latin typeface="+mj-lt"/>
                        <a:cs typeface="Times New Roman" panose="02020603050405020304" pitchFamily="18" charset="0"/>
                      </a:endParaRPr>
                    </a:p>
                  </a:txBody>
                  <a:tcPr anchor="ctr"/>
                </a:tc>
                <a:tc>
                  <a:txBody>
                    <a:bodyPr/>
                    <a:lstStyle/>
                    <a:p>
                      <a:pPr algn="ctr"/>
                      <a:r>
                        <a:rPr lang="lv-LV" sz="2000" dirty="0"/>
                        <a:t>4.8</a:t>
                      </a:r>
                      <a:endParaRPr lang="lv-LV" sz="2000" dirty="0">
                        <a:latin typeface="+mj-lt"/>
                        <a:cs typeface="Times New Roman" panose="02020603050405020304" pitchFamily="18" charset="0"/>
                      </a:endParaRPr>
                    </a:p>
                  </a:txBody>
                  <a:tcPr anchor="ctr"/>
                </a:tc>
                <a:tc>
                  <a:txBody>
                    <a:bodyPr/>
                    <a:lstStyle/>
                    <a:p>
                      <a:pPr algn="ctr"/>
                      <a:r>
                        <a:rPr lang="lv-LV" sz="2000" dirty="0"/>
                        <a:t>6.9</a:t>
                      </a:r>
                      <a:endParaRPr lang="lv-LV" sz="2000" dirty="0">
                        <a:latin typeface="+mj-lt"/>
                        <a:cs typeface="Times New Roman" panose="02020603050405020304" pitchFamily="18" charset="0"/>
                      </a:endParaRPr>
                    </a:p>
                  </a:txBody>
                  <a:tcPr anchor="ctr"/>
                </a:tc>
                <a:tc>
                  <a:txBody>
                    <a:bodyPr/>
                    <a:lstStyle/>
                    <a:p>
                      <a:pPr algn="ctr"/>
                      <a:r>
                        <a:rPr lang="lv-LV" sz="2000" dirty="0"/>
                        <a:t>0.8</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1.4</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0.8</a:t>
                      </a:r>
                      <a:endParaRPr lang="lv-LV" sz="2000" dirty="0">
                        <a:latin typeface="+mj-lt"/>
                        <a:cs typeface="Times New Roman" panose="02020603050405020304" pitchFamily="18" charset="0"/>
                      </a:endParaRPr>
                    </a:p>
                  </a:txBody>
                  <a:tcPr anchor="ctr">
                    <a:solidFill>
                      <a:schemeClr val="tx2">
                        <a:lumMod val="40000"/>
                        <a:lumOff val="60000"/>
                      </a:schemeClr>
                    </a:solidFill>
                  </a:tcPr>
                </a:tc>
                <a:extLst>
                  <a:ext uri="{0D108BD9-81ED-4DB2-BD59-A6C34878D82A}">
                    <a16:rowId xmlns:a16="http://schemas.microsoft.com/office/drawing/2014/main" val="927848674"/>
                  </a:ext>
                </a:extLst>
              </a:tr>
              <a:tr h="548873">
                <a:tc>
                  <a:txBody>
                    <a:bodyPr/>
                    <a:lstStyle/>
                    <a:p>
                      <a:pPr algn="ctr"/>
                      <a:r>
                        <a:rPr lang="lv-LV" sz="2000" dirty="0"/>
                        <a:t>D</a:t>
                      </a:r>
                      <a:endParaRPr lang="lv-LV" sz="2000" dirty="0">
                        <a:latin typeface="+mj-lt"/>
                        <a:cs typeface="Times New Roman" panose="02020603050405020304" pitchFamily="18" charset="0"/>
                      </a:endParaRPr>
                    </a:p>
                  </a:txBody>
                  <a:tcPr anchor="ctr"/>
                </a:tc>
                <a:tc>
                  <a:txBody>
                    <a:bodyPr/>
                    <a:lstStyle/>
                    <a:p>
                      <a:pPr algn="ctr"/>
                      <a:r>
                        <a:rPr lang="lv-LV" sz="2000" dirty="0"/>
                        <a:t>3.7</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5.1</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5.1</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1.4</a:t>
                      </a:r>
                      <a:endParaRPr lang="lv-LV" sz="2000" dirty="0">
                        <a:latin typeface="+mj-lt"/>
                        <a:cs typeface="Times New Roman" panose="02020603050405020304" pitchFamily="18" charset="0"/>
                      </a:endParaRPr>
                    </a:p>
                  </a:txBody>
                  <a:tcPr anchor="ctr"/>
                </a:tc>
                <a:tc>
                  <a:txBody>
                    <a:bodyPr/>
                    <a:lstStyle/>
                    <a:p>
                      <a:pPr algn="ctr"/>
                      <a:r>
                        <a:rPr lang="lv-LV" sz="2000" dirty="0"/>
                        <a:t>3.2</a:t>
                      </a:r>
                      <a:endParaRPr lang="lv-LV" sz="2000" dirty="0">
                        <a:latin typeface="+mj-lt"/>
                        <a:cs typeface="Times New Roman" panose="02020603050405020304" pitchFamily="18" charset="0"/>
                      </a:endParaRPr>
                    </a:p>
                  </a:txBody>
                  <a:tcPr anchor="ctr"/>
                </a:tc>
                <a:tc>
                  <a:txBody>
                    <a:bodyPr/>
                    <a:lstStyle/>
                    <a:p>
                      <a:pPr algn="ctr"/>
                      <a:r>
                        <a:rPr lang="lv-LV" sz="2000" dirty="0"/>
                        <a:t>4.8</a:t>
                      </a:r>
                      <a:endParaRPr lang="lv-LV" sz="2000" dirty="0">
                        <a:latin typeface="+mj-lt"/>
                        <a:cs typeface="Times New Roman" panose="02020603050405020304" pitchFamily="18" charset="0"/>
                      </a:endParaRPr>
                    </a:p>
                  </a:txBody>
                  <a:tcPr anchor="ctr"/>
                </a:tc>
                <a:tc>
                  <a:txBody>
                    <a:bodyPr/>
                    <a:lstStyle/>
                    <a:p>
                      <a:pPr algn="ctr"/>
                      <a:r>
                        <a:rPr lang="lv-LV" sz="2000" dirty="0"/>
                        <a:t>0.4</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1.6</a:t>
                      </a:r>
                      <a:endParaRPr lang="lv-LV" sz="2000" dirty="0">
                        <a:latin typeface="+mj-lt"/>
                        <a:cs typeface="Times New Roman" panose="02020603050405020304" pitchFamily="18" charset="0"/>
                      </a:endParaRPr>
                    </a:p>
                  </a:txBody>
                  <a:tcPr anchor="ctr">
                    <a:solidFill>
                      <a:schemeClr val="tx2">
                        <a:lumMod val="40000"/>
                        <a:lumOff val="60000"/>
                      </a:schemeClr>
                    </a:solidFill>
                  </a:tcPr>
                </a:tc>
                <a:extLst>
                  <a:ext uri="{0D108BD9-81ED-4DB2-BD59-A6C34878D82A}">
                    <a16:rowId xmlns:a16="http://schemas.microsoft.com/office/drawing/2014/main" val="773497993"/>
                  </a:ext>
                </a:extLst>
              </a:tr>
              <a:tr h="548873">
                <a:tc>
                  <a:txBody>
                    <a:bodyPr/>
                    <a:lstStyle/>
                    <a:p>
                      <a:pPr algn="ctr"/>
                      <a:r>
                        <a:rPr lang="lv-LV" sz="2000" dirty="0"/>
                        <a:t>E</a:t>
                      </a:r>
                      <a:endParaRPr lang="lv-LV" sz="2000" dirty="0">
                        <a:latin typeface="+mj-lt"/>
                        <a:cs typeface="Times New Roman" panose="02020603050405020304" pitchFamily="18" charset="0"/>
                      </a:endParaRPr>
                    </a:p>
                  </a:txBody>
                  <a:tcPr anchor="ctr"/>
                </a:tc>
                <a:tc>
                  <a:txBody>
                    <a:bodyPr/>
                    <a:lstStyle/>
                    <a:p>
                      <a:pPr algn="ctr"/>
                      <a:r>
                        <a:rPr lang="lv-LV" sz="2000" dirty="0"/>
                        <a:t>0.9</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3.3</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2.8</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3</a:t>
                      </a:r>
                      <a:endParaRPr lang="lv-LV" sz="2000" dirty="0">
                        <a:latin typeface="+mj-lt"/>
                        <a:cs typeface="Times New Roman" panose="02020603050405020304" pitchFamily="18" charset="0"/>
                      </a:endParaRPr>
                    </a:p>
                  </a:txBody>
                  <a:tcPr anchor="ctr"/>
                </a:tc>
                <a:tc>
                  <a:txBody>
                    <a:bodyPr/>
                    <a:lstStyle/>
                    <a:p>
                      <a:pPr algn="ctr"/>
                      <a:r>
                        <a:rPr lang="lv-LV" sz="2000" dirty="0"/>
                        <a:t>5.4</a:t>
                      </a:r>
                      <a:endParaRPr lang="lv-LV" sz="2000" dirty="0">
                        <a:latin typeface="+mj-lt"/>
                        <a:cs typeface="Times New Roman" panose="02020603050405020304" pitchFamily="18" charset="0"/>
                      </a:endParaRPr>
                    </a:p>
                  </a:txBody>
                  <a:tcPr anchor="ctr"/>
                </a:tc>
                <a:tc>
                  <a:txBody>
                    <a:bodyPr/>
                    <a:lstStyle/>
                    <a:p>
                      <a:pPr algn="ctr"/>
                      <a:r>
                        <a:rPr lang="lv-LV" sz="2000" dirty="0"/>
                        <a:t>4.8</a:t>
                      </a:r>
                      <a:endParaRPr lang="lv-LV" sz="2000" dirty="0">
                        <a:latin typeface="+mj-lt"/>
                        <a:cs typeface="Times New Roman" panose="02020603050405020304" pitchFamily="18" charset="0"/>
                      </a:endParaRPr>
                    </a:p>
                  </a:txBody>
                  <a:tcPr anchor="ctr"/>
                </a:tc>
                <a:tc>
                  <a:txBody>
                    <a:bodyPr/>
                    <a:lstStyle/>
                    <a:p>
                      <a:pPr algn="ctr"/>
                      <a:r>
                        <a:rPr lang="lv-LV" sz="2000" dirty="0"/>
                        <a:t>0.4</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1.2</a:t>
                      </a:r>
                      <a:endParaRPr lang="lv-LV" sz="2000" dirty="0">
                        <a:latin typeface="+mj-lt"/>
                        <a:cs typeface="Times New Roman" panose="02020603050405020304" pitchFamily="18" charset="0"/>
                      </a:endParaRPr>
                    </a:p>
                  </a:txBody>
                  <a:tcPr anchor="ctr">
                    <a:solidFill>
                      <a:schemeClr val="tx2">
                        <a:lumMod val="40000"/>
                        <a:lumOff val="60000"/>
                      </a:schemeClr>
                    </a:solidFill>
                  </a:tcPr>
                </a:tc>
                <a:extLst>
                  <a:ext uri="{0D108BD9-81ED-4DB2-BD59-A6C34878D82A}">
                    <a16:rowId xmlns:a16="http://schemas.microsoft.com/office/drawing/2014/main" val="3981592539"/>
                  </a:ext>
                </a:extLst>
              </a:tr>
              <a:tr h="548873">
                <a:tc>
                  <a:txBody>
                    <a:bodyPr/>
                    <a:lstStyle/>
                    <a:p>
                      <a:pPr algn="ctr"/>
                      <a:r>
                        <a:rPr lang="lv-LV" sz="2000" dirty="0"/>
                        <a:t>SB</a:t>
                      </a:r>
                      <a:endParaRPr lang="lv-LV" sz="2000" dirty="0">
                        <a:latin typeface="+mj-lt"/>
                        <a:cs typeface="Times New Roman" panose="02020603050405020304" pitchFamily="18" charset="0"/>
                      </a:endParaRPr>
                    </a:p>
                  </a:txBody>
                  <a:tcPr anchor="ctr"/>
                </a:tc>
                <a:tc>
                  <a:txBody>
                    <a:bodyPr/>
                    <a:lstStyle/>
                    <a:p>
                      <a:pPr algn="ctr"/>
                      <a:r>
                        <a:rPr lang="lv-LV" sz="2000" dirty="0"/>
                        <a:t>4.2</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5.6</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7.8</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2.7</a:t>
                      </a:r>
                      <a:endParaRPr lang="lv-LV" sz="2000" dirty="0">
                        <a:latin typeface="+mj-lt"/>
                        <a:cs typeface="Times New Roman" panose="02020603050405020304" pitchFamily="18" charset="0"/>
                      </a:endParaRPr>
                    </a:p>
                  </a:txBody>
                  <a:tcPr anchor="ctr"/>
                </a:tc>
                <a:tc>
                  <a:txBody>
                    <a:bodyPr/>
                    <a:lstStyle/>
                    <a:p>
                      <a:pPr algn="ctr"/>
                      <a:r>
                        <a:rPr lang="lv-LV" sz="2000" dirty="0"/>
                        <a:t>5.4</a:t>
                      </a:r>
                      <a:endParaRPr lang="lv-LV" sz="2000" dirty="0">
                        <a:latin typeface="+mj-lt"/>
                        <a:cs typeface="Times New Roman" panose="02020603050405020304" pitchFamily="18" charset="0"/>
                      </a:endParaRPr>
                    </a:p>
                  </a:txBody>
                  <a:tcPr anchor="ctr"/>
                </a:tc>
                <a:tc>
                  <a:txBody>
                    <a:bodyPr/>
                    <a:lstStyle/>
                    <a:p>
                      <a:pPr algn="ctr"/>
                      <a:r>
                        <a:rPr lang="lv-LV" sz="2000" dirty="0"/>
                        <a:t>4.4</a:t>
                      </a:r>
                      <a:endParaRPr lang="lv-LV" sz="2000" dirty="0">
                        <a:latin typeface="+mj-lt"/>
                        <a:cs typeface="Times New Roman" panose="02020603050405020304" pitchFamily="18" charset="0"/>
                      </a:endParaRPr>
                    </a:p>
                  </a:txBody>
                  <a:tcPr anchor="ctr"/>
                </a:tc>
                <a:tc>
                  <a:txBody>
                    <a:bodyPr/>
                    <a:lstStyle/>
                    <a:p>
                      <a:pPr algn="ctr"/>
                      <a:r>
                        <a:rPr lang="lv-LV" sz="2000" dirty="0"/>
                        <a:t>0.4</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0.4</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0.8</a:t>
                      </a:r>
                      <a:endParaRPr lang="lv-LV" sz="2000" dirty="0">
                        <a:latin typeface="+mj-lt"/>
                        <a:cs typeface="Times New Roman" panose="02020603050405020304" pitchFamily="18" charset="0"/>
                      </a:endParaRPr>
                    </a:p>
                  </a:txBody>
                  <a:tcPr anchor="ctr">
                    <a:solidFill>
                      <a:schemeClr val="tx2">
                        <a:lumMod val="40000"/>
                        <a:lumOff val="60000"/>
                      </a:schemeClr>
                    </a:solidFill>
                  </a:tcPr>
                </a:tc>
                <a:extLst>
                  <a:ext uri="{0D108BD9-81ED-4DB2-BD59-A6C34878D82A}">
                    <a16:rowId xmlns:a16="http://schemas.microsoft.com/office/drawing/2014/main" val="2602392859"/>
                  </a:ext>
                </a:extLst>
              </a:tr>
              <a:tr h="548873">
                <a:tc>
                  <a:txBody>
                    <a:bodyPr/>
                    <a:lstStyle/>
                    <a:p>
                      <a:pPr algn="ctr"/>
                      <a:r>
                        <a:rPr lang="lv-LV" sz="2000" b="1" dirty="0"/>
                        <a:t>Kopā</a:t>
                      </a:r>
                      <a:endParaRPr lang="lv-LV" sz="2000" b="1" dirty="0">
                        <a:latin typeface="+mj-lt"/>
                        <a:cs typeface="Times New Roman" panose="02020603050405020304" pitchFamily="18" charset="0"/>
                      </a:endParaRPr>
                    </a:p>
                  </a:txBody>
                  <a:tcPr anchor="ctr"/>
                </a:tc>
                <a:tc>
                  <a:txBody>
                    <a:bodyPr/>
                    <a:lstStyle/>
                    <a:p>
                      <a:pPr algn="ctr"/>
                      <a:r>
                        <a:rPr lang="lv-LV" sz="2000" b="1" dirty="0"/>
                        <a:t>4.2</a:t>
                      </a:r>
                      <a:endParaRPr lang="lv-LV" sz="2000" b="1"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b="1" dirty="0"/>
                        <a:t>4.8</a:t>
                      </a:r>
                      <a:endParaRPr lang="lv-LV" sz="2000" b="1"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b="1" dirty="0"/>
                        <a:t>3.9</a:t>
                      </a:r>
                      <a:endParaRPr lang="lv-LV" sz="2000" b="1"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b="1" dirty="0"/>
                        <a:t>3.6</a:t>
                      </a:r>
                      <a:endParaRPr lang="lv-LV" sz="2000" b="1" dirty="0">
                        <a:latin typeface="+mj-lt"/>
                        <a:cs typeface="Times New Roman" panose="02020603050405020304" pitchFamily="18" charset="0"/>
                      </a:endParaRPr>
                    </a:p>
                  </a:txBody>
                  <a:tcPr anchor="ctr"/>
                </a:tc>
                <a:tc>
                  <a:txBody>
                    <a:bodyPr/>
                    <a:lstStyle/>
                    <a:p>
                      <a:pPr algn="ctr"/>
                      <a:r>
                        <a:rPr lang="lv-LV" sz="2000" b="1" dirty="0"/>
                        <a:t>4.4</a:t>
                      </a:r>
                      <a:endParaRPr lang="lv-LV" sz="2000" b="1" dirty="0">
                        <a:latin typeface="+mj-lt"/>
                        <a:cs typeface="Times New Roman" panose="02020603050405020304" pitchFamily="18" charset="0"/>
                      </a:endParaRPr>
                    </a:p>
                  </a:txBody>
                  <a:tcPr anchor="ctr"/>
                </a:tc>
                <a:tc>
                  <a:txBody>
                    <a:bodyPr/>
                    <a:lstStyle/>
                    <a:p>
                      <a:pPr algn="ctr"/>
                      <a:r>
                        <a:rPr lang="lv-LV" sz="2000" b="1" dirty="0"/>
                        <a:t>4.3</a:t>
                      </a:r>
                      <a:endParaRPr lang="lv-LV" sz="2000" b="1" dirty="0">
                        <a:latin typeface="+mj-lt"/>
                        <a:cs typeface="Times New Roman" panose="02020603050405020304" pitchFamily="18" charset="0"/>
                      </a:endParaRPr>
                    </a:p>
                  </a:txBody>
                  <a:tcPr anchor="ctr"/>
                </a:tc>
                <a:tc>
                  <a:txBody>
                    <a:bodyPr/>
                    <a:lstStyle/>
                    <a:p>
                      <a:pPr algn="ctr"/>
                      <a:r>
                        <a:rPr lang="lv-LV" sz="2000" b="1" dirty="0"/>
                        <a:t>1</a:t>
                      </a:r>
                      <a:endParaRPr lang="lv-LV" sz="2000" b="1"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b="1" dirty="0"/>
                        <a:t>0.9</a:t>
                      </a:r>
                      <a:endParaRPr lang="lv-LV" sz="2000" b="1"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b="1" dirty="0"/>
                        <a:t>0.8</a:t>
                      </a:r>
                      <a:endParaRPr lang="lv-LV" sz="2000" b="1" dirty="0">
                        <a:latin typeface="+mj-lt"/>
                        <a:cs typeface="Times New Roman" panose="02020603050405020304" pitchFamily="18" charset="0"/>
                      </a:endParaRPr>
                    </a:p>
                  </a:txBody>
                  <a:tcPr anchor="ctr">
                    <a:solidFill>
                      <a:schemeClr val="tx2">
                        <a:lumMod val="40000"/>
                        <a:lumOff val="60000"/>
                      </a:schemeClr>
                    </a:solidFill>
                  </a:tcPr>
                </a:tc>
                <a:extLst>
                  <a:ext uri="{0D108BD9-81ED-4DB2-BD59-A6C34878D82A}">
                    <a16:rowId xmlns:a16="http://schemas.microsoft.com/office/drawing/2014/main" val="3823597165"/>
                  </a:ext>
                </a:extLst>
              </a:tr>
            </a:tbl>
          </a:graphicData>
        </a:graphic>
      </p:graphicFrame>
    </p:spTree>
    <p:extLst>
      <p:ext uri="{BB962C8B-B14F-4D97-AF65-F5344CB8AC3E}">
        <p14:creationId xmlns:p14="http://schemas.microsoft.com/office/powerpoint/2010/main" val="359035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162" y="468499"/>
            <a:ext cx="1229471" cy="750702"/>
          </a:xfrm>
          <a:prstGeom prst="rect">
            <a:avLst/>
          </a:prstGeom>
        </p:spPr>
      </p:pic>
      <p:sp>
        <p:nvSpPr>
          <p:cNvPr id="3" name="Title 2"/>
          <p:cNvSpPr>
            <a:spLocks noGrp="1"/>
          </p:cNvSpPr>
          <p:nvPr>
            <p:ph type="title"/>
          </p:nvPr>
        </p:nvSpPr>
        <p:spPr>
          <a:xfrm>
            <a:off x="1746633" y="286604"/>
            <a:ext cx="9751684" cy="1104700"/>
          </a:xfrm>
          <a:solidFill>
            <a:schemeClr val="bg1"/>
          </a:solidFill>
        </p:spPr>
        <p:style>
          <a:lnRef idx="3">
            <a:schemeClr val="lt1"/>
          </a:lnRef>
          <a:fillRef idx="1">
            <a:schemeClr val="accent6"/>
          </a:fillRef>
          <a:effectRef idx="1">
            <a:schemeClr val="accent6"/>
          </a:effectRef>
          <a:fontRef idx="minor">
            <a:schemeClr val="lt1"/>
          </a:fontRef>
        </p:style>
        <p:txBody>
          <a:bodyPr>
            <a:normAutofit/>
          </a:bodyPr>
          <a:lstStyle/>
          <a:p>
            <a:pPr algn="ctr"/>
            <a:r>
              <a:rPr lang="lv-LV" sz="3600" b="1" dirty="0">
                <a:solidFill>
                  <a:schemeClr val="tx1"/>
                </a:solidFill>
              </a:rPr>
              <a:t>10. – 12. klašu skolēnu </a:t>
            </a:r>
            <a:br>
              <a:rPr lang="lv-LV" sz="3600" b="1" dirty="0">
                <a:solidFill>
                  <a:schemeClr val="tx1"/>
                </a:solidFill>
              </a:rPr>
            </a:br>
            <a:r>
              <a:rPr lang="lv-LV" sz="3600" b="1" dirty="0">
                <a:solidFill>
                  <a:schemeClr val="tx1"/>
                </a:solidFill>
              </a:rPr>
              <a:t>mācību sasniegumi ikdienā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36675860"/>
              </p:ext>
            </p:extLst>
          </p:nvPr>
        </p:nvGraphicFramePr>
        <p:xfrm>
          <a:off x="517163" y="1786759"/>
          <a:ext cx="11222890" cy="4645576"/>
        </p:xfrm>
        <a:graphic>
          <a:graphicData uri="http://schemas.openxmlformats.org/drawingml/2006/table">
            <a:tbl>
              <a:tblPr firstRow="1" bandRow="1">
                <a:tableStyleId>{7DF18680-E054-41AD-8BC1-D1AEF772440D}</a:tableStyleId>
              </a:tblPr>
              <a:tblGrid>
                <a:gridCol w="1122289">
                  <a:extLst>
                    <a:ext uri="{9D8B030D-6E8A-4147-A177-3AD203B41FA5}">
                      <a16:colId xmlns:a16="http://schemas.microsoft.com/office/drawing/2014/main" val="3573131912"/>
                    </a:ext>
                  </a:extLst>
                </a:gridCol>
                <a:gridCol w="1122289">
                  <a:extLst>
                    <a:ext uri="{9D8B030D-6E8A-4147-A177-3AD203B41FA5}">
                      <a16:colId xmlns:a16="http://schemas.microsoft.com/office/drawing/2014/main" val="3830025749"/>
                    </a:ext>
                  </a:extLst>
                </a:gridCol>
                <a:gridCol w="1122289">
                  <a:extLst>
                    <a:ext uri="{9D8B030D-6E8A-4147-A177-3AD203B41FA5}">
                      <a16:colId xmlns:a16="http://schemas.microsoft.com/office/drawing/2014/main" val="505558139"/>
                    </a:ext>
                  </a:extLst>
                </a:gridCol>
                <a:gridCol w="1122289">
                  <a:extLst>
                    <a:ext uri="{9D8B030D-6E8A-4147-A177-3AD203B41FA5}">
                      <a16:colId xmlns:a16="http://schemas.microsoft.com/office/drawing/2014/main" val="1743227907"/>
                    </a:ext>
                  </a:extLst>
                </a:gridCol>
                <a:gridCol w="1122289">
                  <a:extLst>
                    <a:ext uri="{9D8B030D-6E8A-4147-A177-3AD203B41FA5}">
                      <a16:colId xmlns:a16="http://schemas.microsoft.com/office/drawing/2014/main" val="1789362877"/>
                    </a:ext>
                  </a:extLst>
                </a:gridCol>
                <a:gridCol w="1122289">
                  <a:extLst>
                    <a:ext uri="{9D8B030D-6E8A-4147-A177-3AD203B41FA5}">
                      <a16:colId xmlns:a16="http://schemas.microsoft.com/office/drawing/2014/main" val="130775097"/>
                    </a:ext>
                  </a:extLst>
                </a:gridCol>
                <a:gridCol w="1122289">
                  <a:extLst>
                    <a:ext uri="{9D8B030D-6E8A-4147-A177-3AD203B41FA5}">
                      <a16:colId xmlns:a16="http://schemas.microsoft.com/office/drawing/2014/main" val="1742797844"/>
                    </a:ext>
                  </a:extLst>
                </a:gridCol>
                <a:gridCol w="1122289">
                  <a:extLst>
                    <a:ext uri="{9D8B030D-6E8A-4147-A177-3AD203B41FA5}">
                      <a16:colId xmlns:a16="http://schemas.microsoft.com/office/drawing/2014/main" val="2228319970"/>
                    </a:ext>
                  </a:extLst>
                </a:gridCol>
                <a:gridCol w="1122289">
                  <a:extLst>
                    <a:ext uri="{9D8B030D-6E8A-4147-A177-3AD203B41FA5}">
                      <a16:colId xmlns:a16="http://schemas.microsoft.com/office/drawing/2014/main" val="3966283489"/>
                    </a:ext>
                  </a:extLst>
                </a:gridCol>
                <a:gridCol w="1122289">
                  <a:extLst>
                    <a:ext uri="{9D8B030D-6E8A-4147-A177-3AD203B41FA5}">
                      <a16:colId xmlns:a16="http://schemas.microsoft.com/office/drawing/2014/main" val="1165657029"/>
                    </a:ext>
                  </a:extLst>
                </a:gridCol>
              </a:tblGrid>
              <a:tr h="580697">
                <a:tc rowSpan="2">
                  <a:txBody>
                    <a:bodyPr/>
                    <a:lstStyle/>
                    <a:p>
                      <a:pPr algn="ctr"/>
                      <a:r>
                        <a:rPr lang="lv-LV" sz="2000" dirty="0"/>
                        <a:t>IP</a:t>
                      </a:r>
                      <a:endParaRPr lang="lv-LV" sz="2000" dirty="0">
                        <a:solidFill>
                          <a:schemeClr val="tx2">
                            <a:lumMod val="75000"/>
                          </a:schemeClr>
                        </a:solidFill>
                        <a:latin typeface="+mj-lt"/>
                        <a:cs typeface="Times New Roman" panose="02020603050405020304" pitchFamily="18" charset="0"/>
                      </a:endParaRPr>
                    </a:p>
                  </a:txBody>
                  <a:tcPr anchor="ctr"/>
                </a:tc>
                <a:tc gridSpan="3">
                  <a:txBody>
                    <a:bodyPr/>
                    <a:lstStyle/>
                    <a:p>
                      <a:pPr algn="ctr"/>
                      <a:r>
                        <a:rPr lang="lv-LV" sz="2000" dirty="0"/>
                        <a:t>Izglītojamo skaits</a:t>
                      </a:r>
                      <a:endParaRPr lang="lv-LV" sz="2000" dirty="0">
                        <a:solidFill>
                          <a:schemeClr val="tx2">
                            <a:lumMod val="75000"/>
                          </a:schemeClr>
                        </a:solidFill>
                        <a:latin typeface="+mj-lt"/>
                        <a:cs typeface="Times New Roman" panose="02020603050405020304" pitchFamily="18" charset="0"/>
                      </a:endParaRPr>
                    </a:p>
                  </a:txBody>
                  <a:tcPr anchor="ctr"/>
                </a:tc>
                <a:tc hMerge="1">
                  <a:txBody>
                    <a:bodyPr/>
                    <a:lstStyle/>
                    <a:p>
                      <a:pPr algn="ctr"/>
                      <a:endParaRPr lang="lv-LV" dirty="0"/>
                    </a:p>
                  </a:txBody>
                  <a:tcPr anchor="ctr"/>
                </a:tc>
                <a:tc hMerge="1">
                  <a:txBody>
                    <a:bodyPr/>
                    <a:lstStyle/>
                    <a:p>
                      <a:pPr algn="ctr"/>
                      <a:endParaRPr lang="lv-LV" dirty="0"/>
                    </a:p>
                  </a:txBody>
                  <a:tcPr anchor="ctr"/>
                </a:tc>
                <a:tc gridSpan="3">
                  <a:txBody>
                    <a:bodyPr/>
                    <a:lstStyle/>
                    <a:p>
                      <a:pPr algn="ctr"/>
                      <a:r>
                        <a:rPr lang="lv-LV" sz="2000" dirty="0"/>
                        <a:t>A +</a:t>
                      </a:r>
                      <a:r>
                        <a:rPr lang="lv-LV" sz="2000" baseline="0" dirty="0"/>
                        <a:t> O vērtējumi</a:t>
                      </a:r>
                      <a:endParaRPr lang="lv-LV" sz="2000" dirty="0">
                        <a:solidFill>
                          <a:schemeClr val="tx2">
                            <a:lumMod val="75000"/>
                          </a:schemeClr>
                        </a:solidFill>
                        <a:latin typeface="+mj-lt"/>
                        <a:cs typeface="Times New Roman" panose="02020603050405020304" pitchFamily="18" charset="0"/>
                      </a:endParaRPr>
                    </a:p>
                  </a:txBody>
                  <a:tcPr anchor="ctr"/>
                </a:tc>
                <a:tc hMerge="1">
                  <a:txBody>
                    <a:bodyPr/>
                    <a:lstStyle/>
                    <a:p>
                      <a:pPr algn="ctr"/>
                      <a:endParaRPr lang="lv-LV" dirty="0"/>
                    </a:p>
                  </a:txBody>
                  <a:tcPr anchor="ctr"/>
                </a:tc>
                <a:tc hMerge="1">
                  <a:txBody>
                    <a:bodyPr/>
                    <a:lstStyle/>
                    <a:p>
                      <a:pPr algn="ctr"/>
                      <a:endParaRPr lang="lv-LV" dirty="0"/>
                    </a:p>
                  </a:txBody>
                  <a:tcPr anchor="ctr"/>
                </a:tc>
                <a:tc gridSpan="3">
                  <a:txBody>
                    <a:bodyPr/>
                    <a:lstStyle/>
                    <a:p>
                      <a:pPr algn="ctr"/>
                      <a:r>
                        <a:rPr lang="lv-LV" sz="2000" dirty="0"/>
                        <a:t>N vērtējumi</a:t>
                      </a:r>
                      <a:endParaRPr lang="lv-LV" sz="2000" dirty="0">
                        <a:solidFill>
                          <a:schemeClr val="tx2">
                            <a:lumMod val="75000"/>
                          </a:schemeClr>
                        </a:solidFill>
                        <a:latin typeface="+mj-lt"/>
                        <a:cs typeface="Times New Roman" panose="02020603050405020304" pitchFamily="18" charset="0"/>
                      </a:endParaRPr>
                    </a:p>
                  </a:txBody>
                  <a:tcPr anchor="ctr"/>
                </a:tc>
                <a:tc hMerge="1">
                  <a:txBody>
                    <a:bodyPr/>
                    <a:lstStyle/>
                    <a:p>
                      <a:pPr algn="ctr"/>
                      <a:endParaRPr lang="lv-LV" dirty="0"/>
                    </a:p>
                  </a:txBody>
                  <a:tcPr anchor="ctr"/>
                </a:tc>
                <a:tc hMerge="1">
                  <a:txBody>
                    <a:bodyPr/>
                    <a:lstStyle/>
                    <a:p>
                      <a:pPr algn="ctr"/>
                      <a:endParaRPr lang="lv-LV" dirty="0"/>
                    </a:p>
                  </a:txBody>
                  <a:tcPr anchor="ctr"/>
                </a:tc>
                <a:extLst>
                  <a:ext uri="{0D108BD9-81ED-4DB2-BD59-A6C34878D82A}">
                    <a16:rowId xmlns:a16="http://schemas.microsoft.com/office/drawing/2014/main" val="1142934188"/>
                  </a:ext>
                </a:extLst>
              </a:tr>
              <a:tr h="580697">
                <a:tc vMerge="1">
                  <a:txBody>
                    <a:bodyPr/>
                    <a:lstStyle/>
                    <a:p>
                      <a:pPr algn="ctr"/>
                      <a:endParaRPr lang="lv-LV" dirty="0"/>
                    </a:p>
                  </a:txBody>
                  <a:tcPr anchor="ctr"/>
                </a:tc>
                <a:tc>
                  <a:txBody>
                    <a:bodyPr/>
                    <a:lstStyle/>
                    <a:p>
                      <a:pPr algn="ctr"/>
                      <a:r>
                        <a:rPr lang="lv-LV" sz="2000" dirty="0"/>
                        <a:t>16./17.</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17./18.</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18./19.</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16./17.</a:t>
                      </a:r>
                      <a:endParaRPr lang="lv-LV" sz="2000" dirty="0">
                        <a:latin typeface="+mj-lt"/>
                        <a:cs typeface="Times New Roman" panose="02020603050405020304" pitchFamily="18" charset="0"/>
                      </a:endParaRPr>
                    </a:p>
                  </a:txBody>
                  <a:tcPr anchor="ctr"/>
                </a:tc>
                <a:tc>
                  <a:txBody>
                    <a:bodyPr/>
                    <a:lstStyle/>
                    <a:p>
                      <a:pPr algn="ctr"/>
                      <a:r>
                        <a:rPr lang="lv-LV" sz="2000" dirty="0"/>
                        <a:t>17./18.</a:t>
                      </a:r>
                      <a:endParaRPr lang="lv-LV" sz="2000" dirty="0">
                        <a:latin typeface="+mj-lt"/>
                        <a:cs typeface="Times New Roman" panose="02020603050405020304" pitchFamily="18" charset="0"/>
                      </a:endParaRPr>
                    </a:p>
                  </a:txBody>
                  <a:tcPr anchor="ctr"/>
                </a:tc>
                <a:tc>
                  <a:txBody>
                    <a:bodyPr/>
                    <a:lstStyle/>
                    <a:p>
                      <a:pPr algn="ctr"/>
                      <a:r>
                        <a:rPr lang="lv-LV" sz="2000" dirty="0"/>
                        <a:t>18./19.</a:t>
                      </a:r>
                      <a:endParaRPr lang="lv-LV" sz="2000" dirty="0">
                        <a:latin typeface="+mj-lt"/>
                        <a:cs typeface="Times New Roman" panose="02020603050405020304" pitchFamily="18" charset="0"/>
                      </a:endParaRPr>
                    </a:p>
                  </a:txBody>
                  <a:tcPr anchor="ctr"/>
                </a:tc>
                <a:tc>
                  <a:txBody>
                    <a:bodyPr/>
                    <a:lstStyle/>
                    <a:p>
                      <a:pPr algn="ctr"/>
                      <a:r>
                        <a:rPr lang="lv-LV" sz="2000" dirty="0"/>
                        <a:t>16./17.</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17./18.</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18./19.</a:t>
                      </a:r>
                      <a:endParaRPr lang="lv-LV" sz="2000" dirty="0">
                        <a:latin typeface="+mj-lt"/>
                        <a:cs typeface="Times New Roman" panose="02020603050405020304" pitchFamily="18" charset="0"/>
                      </a:endParaRPr>
                    </a:p>
                  </a:txBody>
                  <a:tcPr anchor="ctr">
                    <a:solidFill>
                      <a:schemeClr val="tx2">
                        <a:lumMod val="40000"/>
                        <a:lumOff val="60000"/>
                      </a:schemeClr>
                    </a:solidFill>
                  </a:tcPr>
                </a:tc>
                <a:extLst>
                  <a:ext uri="{0D108BD9-81ED-4DB2-BD59-A6C34878D82A}">
                    <a16:rowId xmlns:a16="http://schemas.microsoft.com/office/drawing/2014/main" val="2668135048"/>
                  </a:ext>
                </a:extLst>
              </a:tr>
              <a:tr h="580697">
                <a:tc>
                  <a:txBody>
                    <a:bodyPr/>
                    <a:lstStyle/>
                    <a:p>
                      <a:pPr algn="ctr"/>
                      <a:r>
                        <a:rPr lang="lv-LV" sz="2000" dirty="0"/>
                        <a:t>A</a:t>
                      </a:r>
                      <a:endParaRPr lang="lv-LV" sz="2000" dirty="0">
                        <a:latin typeface="+mj-lt"/>
                        <a:cs typeface="Times New Roman" panose="02020603050405020304" pitchFamily="18" charset="0"/>
                      </a:endParaRPr>
                    </a:p>
                  </a:txBody>
                  <a:tcPr anchor="ctr"/>
                </a:tc>
                <a:tc>
                  <a:txBody>
                    <a:bodyPr/>
                    <a:lstStyle/>
                    <a:p>
                      <a:pPr algn="ctr"/>
                      <a:r>
                        <a:rPr lang="lv-LV" sz="2000" dirty="0"/>
                        <a:t>74</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78</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83</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17.6</a:t>
                      </a:r>
                      <a:endParaRPr lang="lv-LV" sz="2000" dirty="0">
                        <a:latin typeface="+mj-lt"/>
                        <a:cs typeface="Times New Roman" panose="02020603050405020304" pitchFamily="18" charset="0"/>
                      </a:endParaRPr>
                    </a:p>
                  </a:txBody>
                  <a:tcPr anchor="ctr"/>
                </a:tc>
                <a:tc>
                  <a:txBody>
                    <a:bodyPr/>
                    <a:lstStyle/>
                    <a:p>
                      <a:pPr algn="ctr"/>
                      <a:r>
                        <a:rPr lang="lv-LV" sz="2000" dirty="0"/>
                        <a:t>21.8</a:t>
                      </a:r>
                      <a:endParaRPr lang="lv-LV" sz="2000" dirty="0">
                        <a:latin typeface="+mj-lt"/>
                        <a:cs typeface="Times New Roman" panose="02020603050405020304" pitchFamily="18" charset="0"/>
                      </a:endParaRPr>
                    </a:p>
                  </a:txBody>
                  <a:tcPr anchor="ctr"/>
                </a:tc>
                <a:tc>
                  <a:txBody>
                    <a:bodyPr/>
                    <a:lstStyle/>
                    <a:p>
                      <a:pPr algn="ctr"/>
                      <a:r>
                        <a:rPr lang="lv-LV" sz="2000" dirty="0"/>
                        <a:t>27.7</a:t>
                      </a:r>
                      <a:endParaRPr lang="lv-LV" sz="2000" dirty="0">
                        <a:latin typeface="+mj-lt"/>
                        <a:cs typeface="Times New Roman" panose="02020603050405020304" pitchFamily="18" charset="0"/>
                      </a:endParaRPr>
                    </a:p>
                  </a:txBody>
                  <a:tcPr anchor="ctr"/>
                </a:tc>
                <a:tc>
                  <a:txBody>
                    <a:bodyPr/>
                    <a:lstStyle/>
                    <a:p>
                      <a:pPr algn="ctr"/>
                      <a:r>
                        <a:rPr lang="lv-LV" sz="2000" dirty="0"/>
                        <a:t>8.1</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3.8</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2.4</a:t>
                      </a:r>
                      <a:endParaRPr lang="lv-LV" sz="2000" dirty="0">
                        <a:latin typeface="+mj-lt"/>
                        <a:cs typeface="Times New Roman" panose="02020603050405020304" pitchFamily="18" charset="0"/>
                      </a:endParaRPr>
                    </a:p>
                  </a:txBody>
                  <a:tcPr anchor="ctr">
                    <a:solidFill>
                      <a:schemeClr val="tx2">
                        <a:lumMod val="40000"/>
                        <a:lumOff val="60000"/>
                      </a:schemeClr>
                    </a:solidFill>
                  </a:tcPr>
                </a:tc>
                <a:extLst>
                  <a:ext uri="{0D108BD9-81ED-4DB2-BD59-A6C34878D82A}">
                    <a16:rowId xmlns:a16="http://schemas.microsoft.com/office/drawing/2014/main" val="3517004376"/>
                  </a:ext>
                </a:extLst>
              </a:tr>
              <a:tr h="580697">
                <a:tc>
                  <a:txBody>
                    <a:bodyPr/>
                    <a:lstStyle/>
                    <a:p>
                      <a:pPr algn="ctr"/>
                      <a:r>
                        <a:rPr lang="lv-LV" sz="2000" dirty="0"/>
                        <a:t>B</a:t>
                      </a:r>
                      <a:endParaRPr lang="lv-LV" sz="2000" dirty="0">
                        <a:latin typeface="+mj-lt"/>
                        <a:cs typeface="Times New Roman" panose="02020603050405020304" pitchFamily="18" charset="0"/>
                      </a:endParaRPr>
                    </a:p>
                  </a:txBody>
                  <a:tcPr anchor="ctr"/>
                </a:tc>
                <a:tc>
                  <a:txBody>
                    <a:bodyPr/>
                    <a:lstStyle/>
                    <a:p>
                      <a:pPr algn="ctr"/>
                      <a:r>
                        <a:rPr lang="lv-LV" sz="2000" dirty="0"/>
                        <a:t>73</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86</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87</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6.8</a:t>
                      </a:r>
                      <a:endParaRPr lang="lv-LV" sz="2000" dirty="0">
                        <a:latin typeface="+mj-lt"/>
                        <a:cs typeface="Times New Roman" panose="02020603050405020304" pitchFamily="18" charset="0"/>
                      </a:endParaRPr>
                    </a:p>
                  </a:txBody>
                  <a:tcPr anchor="ctr"/>
                </a:tc>
                <a:tc>
                  <a:txBody>
                    <a:bodyPr/>
                    <a:lstStyle/>
                    <a:p>
                      <a:pPr algn="ctr"/>
                      <a:r>
                        <a:rPr lang="lv-LV" sz="2000" dirty="0"/>
                        <a:t>16.2</a:t>
                      </a:r>
                      <a:endParaRPr lang="lv-LV" sz="2000" dirty="0">
                        <a:latin typeface="+mj-lt"/>
                        <a:cs typeface="Times New Roman" panose="02020603050405020304" pitchFamily="18" charset="0"/>
                      </a:endParaRPr>
                    </a:p>
                  </a:txBody>
                  <a:tcPr anchor="ctr"/>
                </a:tc>
                <a:tc>
                  <a:txBody>
                    <a:bodyPr/>
                    <a:lstStyle/>
                    <a:p>
                      <a:pPr algn="ctr"/>
                      <a:r>
                        <a:rPr lang="lv-LV" sz="2000" dirty="0"/>
                        <a:t>17.2</a:t>
                      </a:r>
                      <a:endParaRPr lang="lv-LV" sz="2000" dirty="0">
                        <a:latin typeface="+mj-lt"/>
                        <a:cs typeface="Times New Roman" panose="02020603050405020304" pitchFamily="18" charset="0"/>
                      </a:endParaRPr>
                    </a:p>
                  </a:txBody>
                  <a:tcPr anchor="ctr"/>
                </a:tc>
                <a:tc>
                  <a:txBody>
                    <a:bodyPr/>
                    <a:lstStyle/>
                    <a:p>
                      <a:pPr algn="ct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4.6</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1.1</a:t>
                      </a:r>
                      <a:endParaRPr lang="lv-LV" sz="2000" dirty="0">
                        <a:latin typeface="+mj-lt"/>
                        <a:cs typeface="Times New Roman" panose="02020603050405020304" pitchFamily="18" charset="0"/>
                      </a:endParaRPr>
                    </a:p>
                  </a:txBody>
                  <a:tcPr anchor="ctr">
                    <a:solidFill>
                      <a:schemeClr val="tx2">
                        <a:lumMod val="40000"/>
                        <a:lumOff val="60000"/>
                      </a:schemeClr>
                    </a:solidFill>
                  </a:tcPr>
                </a:tc>
                <a:extLst>
                  <a:ext uri="{0D108BD9-81ED-4DB2-BD59-A6C34878D82A}">
                    <a16:rowId xmlns:a16="http://schemas.microsoft.com/office/drawing/2014/main" val="1105741100"/>
                  </a:ext>
                </a:extLst>
              </a:tr>
              <a:tr h="580697">
                <a:tc>
                  <a:txBody>
                    <a:bodyPr/>
                    <a:lstStyle/>
                    <a:p>
                      <a:pPr algn="ctr"/>
                      <a:r>
                        <a:rPr lang="lv-LV" sz="2000" dirty="0"/>
                        <a:t>CDE</a:t>
                      </a:r>
                      <a:endParaRPr lang="lv-LV" sz="2000" dirty="0">
                        <a:latin typeface="+mj-lt"/>
                        <a:cs typeface="Times New Roman" panose="02020603050405020304" pitchFamily="18" charset="0"/>
                      </a:endParaRPr>
                    </a:p>
                  </a:txBody>
                  <a:tcPr anchor="ctr"/>
                </a:tc>
                <a:tc>
                  <a:txBody>
                    <a:bodyPr/>
                    <a:lstStyle/>
                    <a:p>
                      <a:pPr algn="ctr"/>
                      <a:r>
                        <a:rPr lang="lv-LV" sz="2000" dirty="0"/>
                        <a:t>174</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174</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204</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16.1</a:t>
                      </a:r>
                      <a:endParaRPr lang="lv-LV" sz="2000" dirty="0">
                        <a:latin typeface="+mj-lt"/>
                        <a:cs typeface="Times New Roman" panose="02020603050405020304" pitchFamily="18" charset="0"/>
                      </a:endParaRPr>
                    </a:p>
                  </a:txBody>
                  <a:tcPr anchor="ctr"/>
                </a:tc>
                <a:tc>
                  <a:txBody>
                    <a:bodyPr/>
                    <a:lstStyle/>
                    <a:p>
                      <a:pPr algn="ctr"/>
                      <a:r>
                        <a:rPr lang="lv-LV" sz="2000" dirty="0"/>
                        <a:t>20.1</a:t>
                      </a:r>
                      <a:endParaRPr lang="lv-LV" sz="2000" dirty="0">
                        <a:latin typeface="+mj-lt"/>
                        <a:cs typeface="Times New Roman" panose="02020603050405020304" pitchFamily="18" charset="0"/>
                      </a:endParaRPr>
                    </a:p>
                  </a:txBody>
                  <a:tcPr anchor="ctr"/>
                </a:tc>
                <a:tc>
                  <a:txBody>
                    <a:bodyPr/>
                    <a:lstStyle/>
                    <a:p>
                      <a:pPr algn="ctr"/>
                      <a:r>
                        <a:rPr lang="lv-LV" sz="2000" dirty="0"/>
                        <a:t>21.5</a:t>
                      </a:r>
                      <a:endParaRPr lang="lv-LV" sz="2000" dirty="0">
                        <a:latin typeface="+mj-lt"/>
                        <a:cs typeface="Times New Roman" panose="02020603050405020304" pitchFamily="18" charset="0"/>
                      </a:endParaRPr>
                    </a:p>
                  </a:txBody>
                  <a:tcPr anchor="ctr"/>
                </a:tc>
                <a:tc>
                  <a:txBody>
                    <a:bodyPr/>
                    <a:lstStyle/>
                    <a:p>
                      <a:pPr algn="ctr"/>
                      <a:r>
                        <a:rPr lang="lv-LV" sz="2000" dirty="0"/>
                        <a:t>2.9</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3.4</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1.5</a:t>
                      </a:r>
                      <a:endParaRPr lang="lv-LV" sz="2000" dirty="0">
                        <a:latin typeface="+mj-lt"/>
                        <a:cs typeface="Times New Roman" panose="02020603050405020304" pitchFamily="18" charset="0"/>
                      </a:endParaRPr>
                    </a:p>
                  </a:txBody>
                  <a:tcPr anchor="ctr">
                    <a:solidFill>
                      <a:schemeClr val="tx2">
                        <a:lumMod val="40000"/>
                        <a:lumOff val="60000"/>
                      </a:schemeClr>
                    </a:solidFill>
                  </a:tcPr>
                </a:tc>
                <a:extLst>
                  <a:ext uri="{0D108BD9-81ED-4DB2-BD59-A6C34878D82A}">
                    <a16:rowId xmlns:a16="http://schemas.microsoft.com/office/drawing/2014/main" val="1984540869"/>
                  </a:ext>
                </a:extLst>
              </a:tr>
              <a:tr h="580697">
                <a:tc>
                  <a:txBody>
                    <a:bodyPr/>
                    <a:lstStyle/>
                    <a:p>
                      <a:pPr algn="ctr"/>
                      <a:r>
                        <a:rPr lang="lv-LV" sz="2000" dirty="0"/>
                        <a:t>D</a:t>
                      </a:r>
                      <a:endParaRPr lang="lv-LV" sz="2000" dirty="0">
                        <a:latin typeface="+mj-lt"/>
                        <a:cs typeface="Times New Roman" panose="02020603050405020304" pitchFamily="18" charset="0"/>
                      </a:endParaRPr>
                    </a:p>
                  </a:txBody>
                  <a:tcPr anchor="ctr"/>
                </a:tc>
                <a:tc>
                  <a:txBody>
                    <a:bodyPr/>
                    <a:lstStyle/>
                    <a:p>
                      <a:pPr algn="ctr"/>
                      <a:r>
                        <a:rPr lang="lv-LV" sz="2000" dirty="0"/>
                        <a:t>76</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81</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54</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13.2</a:t>
                      </a:r>
                      <a:endParaRPr lang="lv-LV" sz="2000" dirty="0">
                        <a:latin typeface="+mj-lt"/>
                        <a:cs typeface="Times New Roman" panose="02020603050405020304" pitchFamily="18" charset="0"/>
                      </a:endParaRPr>
                    </a:p>
                  </a:txBody>
                  <a:tcPr anchor="ctr"/>
                </a:tc>
                <a:tc>
                  <a:txBody>
                    <a:bodyPr/>
                    <a:lstStyle/>
                    <a:p>
                      <a:pPr algn="ctr"/>
                      <a:r>
                        <a:rPr lang="lv-LV" sz="2000" dirty="0"/>
                        <a:t>25.9</a:t>
                      </a:r>
                      <a:endParaRPr lang="lv-LV" sz="2000" dirty="0">
                        <a:latin typeface="+mj-lt"/>
                        <a:cs typeface="Times New Roman" panose="02020603050405020304" pitchFamily="18" charset="0"/>
                      </a:endParaRPr>
                    </a:p>
                  </a:txBody>
                  <a:tcPr anchor="ctr"/>
                </a:tc>
                <a:tc>
                  <a:txBody>
                    <a:bodyPr/>
                    <a:lstStyle/>
                    <a:p>
                      <a:pPr algn="ctr"/>
                      <a:r>
                        <a:rPr lang="lv-LV" sz="2000" dirty="0"/>
                        <a:t>27.7</a:t>
                      </a:r>
                      <a:endParaRPr lang="lv-LV" sz="2000" dirty="0">
                        <a:latin typeface="+mj-lt"/>
                        <a:cs typeface="Times New Roman" panose="02020603050405020304" pitchFamily="18" charset="0"/>
                      </a:endParaRPr>
                    </a:p>
                  </a:txBody>
                  <a:tcPr anchor="ctr"/>
                </a:tc>
                <a:tc>
                  <a:txBody>
                    <a:bodyPr/>
                    <a:lstStyle/>
                    <a:p>
                      <a:pPr algn="ctr"/>
                      <a:r>
                        <a:rPr lang="lv-LV" sz="2000" dirty="0"/>
                        <a:t>1.3</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4.9</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endParaRPr lang="lv-LV" sz="2000" dirty="0">
                        <a:latin typeface="+mj-lt"/>
                        <a:cs typeface="Times New Roman" panose="02020603050405020304" pitchFamily="18" charset="0"/>
                      </a:endParaRPr>
                    </a:p>
                  </a:txBody>
                  <a:tcPr anchor="ctr">
                    <a:solidFill>
                      <a:schemeClr val="tx2">
                        <a:lumMod val="40000"/>
                        <a:lumOff val="60000"/>
                      </a:schemeClr>
                    </a:solidFill>
                  </a:tcPr>
                </a:tc>
                <a:extLst>
                  <a:ext uri="{0D108BD9-81ED-4DB2-BD59-A6C34878D82A}">
                    <a16:rowId xmlns:a16="http://schemas.microsoft.com/office/drawing/2014/main" val="3828447632"/>
                  </a:ext>
                </a:extLst>
              </a:tr>
              <a:tr h="580697">
                <a:tc>
                  <a:txBody>
                    <a:bodyPr/>
                    <a:lstStyle/>
                    <a:p>
                      <a:pPr algn="ctr"/>
                      <a:r>
                        <a:rPr lang="lv-LV" sz="2000" dirty="0"/>
                        <a:t>SB</a:t>
                      </a:r>
                      <a:endParaRPr lang="lv-LV" sz="2000" dirty="0">
                        <a:latin typeface="+mj-lt"/>
                        <a:cs typeface="Times New Roman" panose="02020603050405020304" pitchFamily="18" charset="0"/>
                      </a:endParaRPr>
                    </a:p>
                  </a:txBody>
                  <a:tcPr anchor="ctr"/>
                </a:tc>
                <a:tc>
                  <a:txBody>
                    <a:bodyPr/>
                    <a:lstStyle/>
                    <a:p>
                      <a:pPr algn="ctr"/>
                      <a:r>
                        <a:rPr lang="lv-LV" sz="2000" dirty="0"/>
                        <a:t>78</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63</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67</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23.1</a:t>
                      </a:r>
                      <a:endParaRPr lang="lv-LV" sz="2000" dirty="0">
                        <a:latin typeface="+mj-lt"/>
                        <a:cs typeface="Times New Roman" panose="02020603050405020304" pitchFamily="18" charset="0"/>
                      </a:endParaRPr>
                    </a:p>
                  </a:txBody>
                  <a:tcPr anchor="ctr"/>
                </a:tc>
                <a:tc>
                  <a:txBody>
                    <a:bodyPr/>
                    <a:lstStyle/>
                    <a:p>
                      <a:pPr algn="ctr"/>
                      <a:r>
                        <a:rPr lang="lv-LV" sz="2000" dirty="0"/>
                        <a:t>17.4</a:t>
                      </a:r>
                      <a:endParaRPr lang="lv-LV" sz="2000" dirty="0">
                        <a:latin typeface="+mj-lt"/>
                        <a:cs typeface="Times New Roman" panose="02020603050405020304" pitchFamily="18" charset="0"/>
                      </a:endParaRPr>
                    </a:p>
                  </a:txBody>
                  <a:tcPr anchor="ctr"/>
                </a:tc>
                <a:tc>
                  <a:txBody>
                    <a:bodyPr/>
                    <a:lstStyle/>
                    <a:p>
                      <a:pPr algn="ctr"/>
                      <a:r>
                        <a:rPr lang="lv-LV" sz="2000" dirty="0"/>
                        <a:t>31.8</a:t>
                      </a:r>
                      <a:endParaRPr lang="lv-LV" sz="2000" dirty="0">
                        <a:latin typeface="+mj-lt"/>
                        <a:cs typeface="Times New Roman" panose="02020603050405020304" pitchFamily="18" charset="0"/>
                      </a:endParaRPr>
                    </a:p>
                  </a:txBody>
                  <a:tcPr anchor="ctr"/>
                </a:tc>
                <a:tc>
                  <a:txBody>
                    <a:bodyPr/>
                    <a:lstStyle/>
                    <a:p>
                      <a:pPr algn="ctr"/>
                      <a:r>
                        <a:rPr lang="lv-LV" sz="2000" dirty="0"/>
                        <a:t>5.1</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6.3</a:t>
                      </a:r>
                      <a:endParaRPr lang="lv-LV" sz="2000"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dirty="0"/>
                        <a:t>1.5</a:t>
                      </a:r>
                      <a:endParaRPr lang="lv-LV" sz="2000" dirty="0">
                        <a:latin typeface="+mj-lt"/>
                        <a:cs typeface="Times New Roman" panose="02020603050405020304" pitchFamily="18" charset="0"/>
                      </a:endParaRPr>
                    </a:p>
                  </a:txBody>
                  <a:tcPr anchor="ctr">
                    <a:solidFill>
                      <a:schemeClr val="tx2">
                        <a:lumMod val="40000"/>
                        <a:lumOff val="60000"/>
                      </a:schemeClr>
                    </a:solidFill>
                  </a:tcPr>
                </a:tc>
                <a:extLst>
                  <a:ext uri="{0D108BD9-81ED-4DB2-BD59-A6C34878D82A}">
                    <a16:rowId xmlns:a16="http://schemas.microsoft.com/office/drawing/2014/main" val="3719522808"/>
                  </a:ext>
                </a:extLst>
              </a:tr>
              <a:tr h="580697">
                <a:tc>
                  <a:txBody>
                    <a:bodyPr/>
                    <a:lstStyle/>
                    <a:p>
                      <a:pPr algn="ctr"/>
                      <a:r>
                        <a:rPr lang="lv-LV" sz="2000" dirty="0"/>
                        <a:t>Kopā</a:t>
                      </a:r>
                      <a:endParaRPr lang="lv-LV" sz="2000" b="1" dirty="0">
                        <a:latin typeface="+mj-lt"/>
                        <a:cs typeface="Times New Roman" panose="02020603050405020304" pitchFamily="18" charset="0"/>
                      </a:endParaRPr>
                    </a:p>
                  </a:txBody>
                  <a:tcPr anchor="ctr"/>
                </a:tc>
                <a:tc>
                  <a:txBody>
                    <a:bodyPr/>
                    <a:lstStyle/>
                    <a:p>
                      <a:pPr algn="ctr"/>
                      <a:r>
                        <a:rPr lang="lv-LV" sz="2000" b="1" dirty="0"/>
                        <a:t>475</a:t>
                      </a:r>
                      <a:endParaRPr lang="lv-LV" sz="2000" b="1"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b="1" dirty="0"/>
                        <a:t>482</a:t>
                      </a:r>
                      <a:endParaRPr lang="lv-LV" sz="2000" b="1"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b="1" dirty="0"/>
                        <a:t>495</a:t>
                      </a:r>
                      <a:endParaRPr lang="lv-LV" sz="2000" b="1"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b="1" dirty="0"/>
                        <a:t>15.6</a:t>
                      </a:r>
                      <a:endParaRPr lang="lv-LV" sz="2000" b="1" dirty="0">
                        <a:latin typeface="+mj-lt"/>
                        <a:cs typeface="Times New Roman" panose="02020603050405020304" pitchFamily="18" charset="0"/>
                      </a:endParaRPr>
                    </a:p>
                  </a:txBody>
                  <a:tcPr anchor="ctr"/>
                </a:tc>
                <a:tc>
                  <a:txBody>
                    <a:bodyPr/>
                    <a:lstStyle/>
                    <a:p>
                      <a:pPr algn="ctr"/>
                      <a:r>
                        <a:rPr lang="lv-LV" sz="2000" b="1" dirty="0"/>
                        <a:t>20.3</a:t>
                      </a:r>
                      <a:endParaRPr lang="lv-LV" sz="2000" b="1" dirty="0">
                        <a:latin typeface="+mj-lt"/>
                        <a:cs typeface="Times New Roman" panose="02020603050405020304" pitchFamily="18" charset="0"/>
                      </a:endParaRPr>
                    </a:p>
                  </a:txBody>
                  <a:tcPr anchor="ctr"/>
                </a:tc>
                <a:tc>
                  <a:txBody>
                    <a:bodyPr/>
                    <a:lstStyle/>
                    <a:p>
                      <a:pPr algn="ctr"/>
                      <a:r>
                        <a:rPr lang="lv-LV" sz="2000" b="1" dirty="0"/>
                        <a:t>23.9</a:t>
                      </a:r>
                      <a:endParaRPr lang="lv-LV" sz="2000" b="1" dirty="0">
                        <a:latin typeface="+mj-lt"/>
                        <a:cs typeface="Times New Roman" panose="02020603050405020304" pitchFamily="18" charset="0"/>
                      </a:endParaRPr>
                    </a:p>
                  </a:txBody>
                  <a:tcPr anchor="ctr"/>
                </a:tc>
                <a:tc>
                  <a:txBody>
                    <a:bodyPr/>
                    <a:lstStyle/>
                    <a:p>
                      <a:pPr algn="ctr"/>
                      <a:r>
                        <a:rPr lang="lv-LV" sz="2000" b="1" dirty="0"/>
                        <a:t>3.4</a:t>
                      </a:r>
                      <a:endParaRPr lang="lv-LV" sz="2000" b="1"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b="1" dirty="0"/>
                        <a:t>4.4</a:t>
                      </a:r>
                      <a:endParaRPr lang="lv-LV" sz="2000" b="1" dirty="0">
                        <a:latin typeface="+mj-lt"/>
                        <a:cs typeface="Times New Roman" panose="02020603050405020304" pitchFamily="18" charset="0"/>
                      </a:endParaRPr>
                    </a:p>
                  </a:txBody>
                  <a:tcPr anchor="ctr">
                    <a:solidFill>
                      <a:schemeClr val="tx2">
                        <a:lumMod val="40000"/>
                        <a:lumOff val="60000"/>
                      </a:schemeClr>
                    </a:solidFill>
                  </a:tcPr>
                </a:tc>
                <a:tc>
                  <a:txBody>
                    <a:bodyPr/>
                    <a:lstStyle/>
                    <a:p>
                      <a:pPr algn="ctr"/>
                      <a:r>
                        <a:rPr lang="lv-LV" sz="2000" b="1" dirty="0"/>
                        <a:t>1.4</a:t>
                      </a:r>
                      <a:endParaRPr lang="lv-LV" sz="2000" b="1" dirty="0">
                        <a:latin typeface="+mj-lt"/>
                        <a:cs typeface="Times New Roman" panose="02020603050405020304" pitchFamily="18" charset="0"/>
                      </a:endParaRPr>
                    </a:p>
                  </a:txBody>
                  <a:tcPr anchor="ctr">
                    <a:solidFill>
                      <a:schemeClr val="tx2">
                        <a:lumMod val="40000"/>
                        <a:lumOff val="60000"/>
                      </a:schemeClr>
                    </a:solidFill>
                  </a:tcPr>
                </a:tc>
                <a:extLst>
                  <a:ext uri="{0D108BD9-81ED-4DB2-BD59-A6C34878D82A}">
                    <a16:rowId xmlns:a16="http://schemas.microsoft.com/office/drawing/2014/main" val="2496745081"/>
                  </a:ext>
                </a:extLst>
              </a:tr>
            </a:tbl>
          </a:graphicData>
        </a:graphic>
      </p:graphicFrame>
    </p:spTree>
    <p:extLst>
      <p:ext uri="{BB962C8B-B14F-4D97-AF65-F5344CB8AC3E}">
        <p14:creationId xmlns:p14="http://schemas.microsoft.com/office/powerpoint/2010/main" val="400049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96D55-601E-4618-9FAC-AE8C223DF75A}"/>
              </a:ext>
            </a:extLst>
          </p:cNvPr>
          <p:cNvSpPr>
            <a:spLocks noGrp="1"/>
          </p:cNvSpPr>
          <p:nvPr>
            <p:ph type="title"/>
          </p:nvPr>
        </p:nvSpPr>
        <p:spPr>
          <a:xfrm>
            <a:off x="1818262" y="365126"/>
            <a:ext cx="9537125" cy="938158"/>
          </a:xfrm>
        </p:spPr>
        <p:txBody>
          <a:bodyPr anchor="ctr">
            <a:normAutofit/>
          </a:bodyPr>
          <a:lstStyle/>
          <a:p>
            <a:pPr algn="ctr"/>
            <a:r>
              <a:rPr lang="lv-LV" sz="3200" b="1" dirty="0">
                <a:cs typeface="Times New Roman" panose="02020603050405020304" pitchFamily="18" charset="0"/>
              </a:rPr>
              <a:t>Sasniegumi 9. klases valsts pārbaudes darbos </a:t>
            </a:r>
          </a:p>
        </p:txBody>
      </p:sp>
      <p:graphicFrame>
        <p:nvGraphicFramePr>
          <p:cNvPr id="9" name="Content Placeholder 8">
            <a:extLst>
              <a:ext uri="{FF2B5EF4-FFF2-40B4-BE49-F238E27FC236}">
                <a16:creationId xmlns:a16="http://schemas.microsoft.com/office/drawing/2014/main" id="{6D2CC14B-D210-48C6-B864-26B9E66C9A0E}"/>
              </a:ext>
            </a:extLst>
          </p:cNvPr>
          <p:cNvGraphicFramePr>
            <a:graphicFrameLocks noGrp="1"/>
          </p:cNvGraphicFramePr>
          <p:nvPr>
            <p:ph sz="half" idx="2"/>
            <p:extLst>
              <p:ext uri="{D42A27DB-BD31-4B8C-83A1-F6EECF244321}">
                <p14:modId xmlns:p14="http://schemas.microsoft.com/office/powerpoint/2010/main" val="1227015864"/>
              </p:ext>
            </p:extLst>
          </p:nvPr>
        </p:nvGraphicFramePr>
        <p:xfrm>
          <a:off x="446181" y="1681163"/>
          <a:ext cx="5551395" cy="44253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a:extLst>
              <a:ext uri="{FF2B5EF4-FFF2-40B4-BE49-F238E27FC236}">
                <a16:creationId xmlns:a16="http://schemas.microsoft.com/office/drawing/2014/main" id="{4D062047-7753-46FA-BAE1-ED6B6788303C}"/>
              </a:ext>
            </a:extLst>
          </p:cNvPr>
          <p:cNvGraphicFramePr>
            <a:graphicFrameLocks noGrp="1"/>
          </p:cNvGraphicFramePr>
          <p:nvPr>
            <p:ph sz="quarter" idx="4"/>
            <p:extLst>
              <p:ext uri="{D42A27DB-BD31-4B8C-83A1-F6EECF244321}">
                <p14:modId xmlns:p14="http://schemas.microsoft.com/office/powerpoint/2010/main" val="1888243505"/>
              </p:ext>
            </p:extLst>
          </p:nvPr>
        </p:nvGraphicFramePr>
        <p:xfrm>
          <a:off x="6610164" y="1895474"/>
          <a:ext cx="5340097" cy="4137463"/>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a:extLst>
              <a:ext uri="{FF2B5EF4-FFF2-40B4-BE49-F238E27FC236}">
                <a16:creationId xmlns:a16="http://schemas.microsoft.com/office/drawing/2014/main" id="{63C623F9-4272-429F-8524-E73F55A0E6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181" y="276319"/>
            <a:ext cx="1088330" cy="664522"/>
          </a:xfrm>
          <a:prstGeom prst="rect">
            <a:avLst/>
          </a:prstGeom>
        </p:spPr>
      </p:pic>
    </p:spTree>
    <p:extLst>
      <p:ext uri="{BB962C8B-B14F-4D97-AF65-F5344CB8AC3E}">
        <p14:creationId xmlns:p14="http://schemas.microsoft.com/office/powerpoint/2010/main" val="416350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2"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96D55-601E-4618-9FAC-AE8C223DF75A}"/>
              </a:ext>
            </a:extLst>
          </p:cNvPr>
          <p:cNvSpPr>
            <a:spLocks noGrp="1"/>
          </p:cNvSpPr>
          <p:nvPr>
            <p:ph type="title"/>
          </p:nvPr>
        </p:nvSpPr>
        <p:spPr>
          <a:xfrm>
            <a:off x="1807778" y="365125"/>
            <a:ext cx="9680029" cy="927647"/>
          </a:xfrm>
        </p:spPr>
        <p:txBody>
          <a:bodyPr anchor="ctr">
            <a:normAutofit/>
          </a:bodyPr>
          <a:lstStyle/>
          <a:p>
            <a:pPr algn="ctr"/>
            <a:r>
              <a:rPr lang="lv-LV" sz="2800" b="1" dirty="0">
                <a:cs typeface="Times New Roman" panose="02020603050405020304" pitchFamily="18" charset="0"/>
              </a:rPr>
              <a:t>Sasniegumi 9. klases valsts pārbaudes darbos </a:t>
            </a:r>
          </a:p>
        </p:txBody>
      </p:sp>
      <p:graphicFrame>
        <p:nvGraphicFramePr>
          <p:cNvPr id="9" name="Content Placeholder 8">
            <a:extLst>
              <a:ext uri="{FF2B5EF4-FFF2-40B4-BE49-F238E27FC236}">
                <a16:creationId xmlns:a16="http://schemas.microsoft.com/office/drawing/2014/main" id="{6D2CC14B-D210-48C6-B864-26B9E66C9A0E}"/>
              </a:ext>
            </a:extLst>
          </p:cNvPr>
          <p:cNvGraphicFramePr>
            <a:graphicFrameLocks noGrp="1"/>
          </p:cNvGraphicFramePr>
          <p:nvPr>
            <p:ph sz="half" idx="2"/>
            <p:extLst>
              <p:ext uri="{D42A27DB-BD31-4B8C-83A1-F6EECF244321}">
                <p14:modId xmlns:p14="http://schemas.microsoft.com/office/powerpoint/2010/main" val="954009229"/>
              </p:ext>
            </p:extLst>
          </p:nvPr>
        </p:nvGraphicFramePr>
        <p:xfrm>
          <a:off x="377271" y="1755228"/>
          <a:ext cx="6149259" cy="41439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a:extLst>
              <a:ext uri="{FF2B5EF4-FFF2-40B4-BE49-F238E27FC236}">
                <a16:creationId xmlns:a16="http://schemas.microsoft.com/office/drawing/2014/main" id="{4D062047-7753-46FA-BAE1-ED6B6788303C}"/>
              </a:ext>
            </a:extLst>
          </p:cNvPr>
          <p:cNvGraphicFramePr>
            <a:graphicFrameLocks noGrp="1"/>
          </p:cNvGraphicFramePr>
          <p:nvPr>
            <p:ph sz="quarter" idx="4"/>
            <p:extLst>
              <p:ext uri="{D42A27DB-BD31-4B8C-83A1-F6EECF244321}">
                <p14:modId xmlns:p14="http://schemas.microsoft.com/office/powerpoint/2010/main" val="1591234196"/>
              </p:ext>
            </p:extLst>
          </p:nvPr>
        </p:nvGraphicFramePr>
        <p:xfrm>
          <a:off x="6526530" y="1755228"/>
          <a:ext cx="5402711" cy="3846786"/>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a:extLst>
              <a:ext uri="{FF2B5EF4-FFF2-40B4-BE49-F238E27FC236}">
                <a16:creationId xmlns:a16="http://schemas.microsoft.com/office/drawing/2014/main" id="{E755B5A9-86E2-4D54-86FE-0179876F0E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272" y="330528"/>
            <a:ext cx="1188770" cy="725851"/>
          </a:xfrm>
          <a:prstGeom prst="rect">
            <a:avLst/>
          </a:prstGeom>
        </p:spPr>
      </p:pic>
    </p:spTree>
    <p:extLst>
      <p:ext uri="{BB962C8B-B14F-4D97-AF65-F5344CB8AC3E}">
        <p14:creationId xmlns:p14="http://schemas.microsoft.com/office/powerpoint/2010/main" val="23999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2"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96DE4-2B62-4E7C-8E11-2ECF69153AF4}"/>
              </a:ext>
            </a:extLst>
          </p:cNvPr>
          <p:cNvSpPr>
            <a:spLocks noGrp="1"/>
          </p:cNvSpPr>
          <p:nvPr>
            <p:ph type="title"/>
          </p:nvPr>
        </p:nvSpPr>
        <p:spPr>
          <a:xfrm>
            <a:off x="1713188" y="365125"/>
            <a:ext cx="9942784" cy="1095813"/>
          </a:xfrm>
        </p:spPr>
        <p:txBody>
          <a:bodyPr>
            <a:normAutofit/>
          </a:bodyPr>
          <a:lstStyle/>
          <a:p>
            <a:pPr algn="ctr"/>
            <a:r>
              <a:rPr lang="lv-LV" sz="2800" b="1" dirty="0">
                <a:latin typeface="Times New Roman" panose="02020603050405020304" pitchFamily="18" charset="0"/>
                <a:cs typeface="Times New Roman" panose="02020603050405020304" pitchFamily="18" charset="0"/>
              </a:rPr>
              <a:t> </a:t>
            </a:r>
            <a:r>
              <a:rPr lang="lv-LV" sz="3200" b="1" dirty="0">
                <a:cs typeface="Times New Roman" panose="02020603050405020304" pitchFamily="18" charset="0"/>
              </a:rPr>
              <a:t>2019. gada 12. klašu absolventu tālākizglītība</a:t>
            </a:r>
          </a:p>
        </p:txBody>
      </p:sp>
      <p:graphicFrame>
        <p:nvGraphicFramePr>
          <p:cNvPr id="6" name="Content Placeholder 3">
            <a:extLst>
              <a:ext uri="{FF2B5EF4-FFF2-40B4-BE49-F238E27FC236}">
                <a16:creationId xmlns:a16="http://schemas.microsoft.com/office/drawing/2014/main" id="{2DEDC3D9-8E90-49D3-B679-5CE45CBAC506}"/>
              </a:ext>
            </a:extLst>
          </p:cNvPr>
          <p:cNvGraphicFramePr>
            <a:graphicFrameLocks noGrp="1"/>
          </p:cNvGraphicFramePr>
          <p:nvPr>
            <p:ph idx="1"/>
            <p:extLst>
              <p:ext uri="{D42A27DB-BD31-4B8C-83A1-F6EECF244321}">
                <p14:modId xmlns:p14="http://schemas.microsoft.com/office/powerpoint/2010/main" val="2272185817"/>
              </p:ext>
            </p:extLst>
          </p:nvPr>
        </p:nvGraphicFramePr>
        <p:xfrm>
          <a:off x="1067405" y="1460938"/>
          <a:ext cx="10140646" cy="4857255"/>
        </p:xfrm>
        <a:graphic>
          <a:graphicData uri="http://schemas.openxmlformats.org/drawingml/2006/table">
            <a:tbl>
              <a:tblPr>
                <a:tableStyleId>{22838BEF-8BB2-4498-84A7-C5851F593DF1}</a:tableStyleId>
              </a:tblPr>
              <a:tblGrid>
                <a:gridCol w="1692212">
                  <a:extLst>
                    <a:ext uri="{9D8B030D-6E8A-4147-A177-3AD203B41FA5}">
                      <a16:colId xmlns:a16="http://schemas.microsoft.com/office/drawing/2014/main" val="1109701371"/>
                    </a:ext>
                  </a:extLst>
                </a:gridCol>
                <a:gridCol w="1692212">
                  <a:extLst>
                    <a:ext uri="{9D8B030D-6E8A-4147-A177-3AD203B41FA5}">
                      <a16:colId xmlns:a16="http://schemas.microsoft.com/office/drawing/2014/main" val="2733791258"/>
                    </a:ext>
                  </a:extLst>
                </a:gridCol>
                <a:gridCol w="1685899">
                  <a:extLst>
                    <a:ext uri="{9D8B030D-6E8A-4147-A177-3AD203B41FA5}">
                      <a16:colId xmlns:a16="http://schemas.microsoft.com/office/drawing/2014/main" val="3686460641"/>
                    </a:ext>
                  </a:extLst>
                </a:gridCol>
                <a:gridCol w="1685899">
                  <a:extLst>
                    <a:ext uri="{9D8B030D-6E8A-4147-A177-3AD203B41FA5}">
                      <a16:colId xmlns:a16="http://schemas.microsoft.com/office/drawing/2014/main" val="1721853045"/>
                    </a:ext>
                  </a:extLst>
                </a:gridCol>
                <a:gridCol w="1692212">
                  <a:extLst>
                    <a:ext uri="{9D8B030D-6E8A-4147-A177-3AD203B41FA5}">
                      <a16:colId xmlns:a16="http://schemas.microsoft.com/office/drawing/2014/main" val="1064084547"/>
                    </a:ext>
                  </a:extLst>
                </a:gridCol>
                <a:gridCol w="1692212">
                  <a:extLst>
                    <a:ext uri="{9D8B030D-6E8A-4147-A177-3AD203B41FA5}">
                      <a16:colId xmlns:a16="http://schemas.microsoft.com/office/drawing/2014/main" val="246700936"/>
                    </a:ext>
                  </a:extLst>
                </a:gridCol>
              </a:tblGrid>
              <a:tr h="539695">
                <a:tc rowSpan="2">
                  <a:txBody>
                    <a:bodyPr/>
                    <a:lstStyle/>
                    <a:p>
                      <a:pPr algn="ctr" fontAlgn="ctr"/>
                      <a:r>
                        <a:rPr lang="lv-LV" sz="2000" u="none" strike="noStrike" dirty="0">
                          <a:effectLst/>
                        </a:rPr>
                        <a:t>Klase</a:t>
                      </a:r>
                      <a:endParaRPr lang="lv-LV" sz="2000" b="1" i="0" u="none" strike="noStrike" dirty="0">
                        <a:solidFill>
                          <a:srgbClr val="000000"/>
                        </a:solidFill>
                        <a:effectLst/>
                        <a:latin typeface="+mn-lt"/>
                        <a:cs typeface="Times New Roman" panose="02020603050405020304" pitchFamily="18" charset="0"/>
                      </a:endParaRPr>
                    </a:p>
                  </a:txBody>
                  <a:tcPr marL="9525" marR="9525" marT="9525" marB="0" anchor="ctr"/>
                </a:tc>
                <a:tc rowSpan="2">
                  <a:txBody>
                    <a:bodyPr/>
                    <a:lstStyle/>
                    <a:p>
                      <a:pPr algn="ctr" fontAlgn="ctr"/>
                      <a:r>
                        <a:rPr lang="lv-LV" sz="2000" u="none" strike="noStrike" dirty="0">
                          <a:effectLst/>
                        </a:rPr>
                        <a:t>Skaits</a:t>
                      </a:r>
                      <a:endParaRPr lang="lv-LV" sz="2000" b="1" i="0" u="none" strike="noStrike" dirty="0">
                        <a:solidFill>
                          <a:srgbClr val="000000"/>
                        </a:solidFill>
                        <a:effectLst/>
                        <a:latin typeface="+mn-lt"/>
                        <a:cs typeface="Times New Roman" panose="02020603050405020304" pitchFamily="18" charset="0"/>
                      </a:endParaRPr>
                    </a:p>
                  </a:txBody>
                  <a:tcPr marL="9525" marR="9525" marT="9525" marB="0" anchor="ctr"/>
                </a:tc>
                <a:tc gridSpan="2">
                  <a:txBody>
                    <a:bodyPr/>
                    <a:lstStyle/>
                    <a:p>
                      <a:pPr algn="ctr" fontAlgn="ctr"/>
                      <a:r>
                        <a:rPr lang="lv-LV" sz="2000" u="none" strike="noStrike" dirty="0">
                          <a:effectLst/>
                        </a:rPr>
                        <a:t>Mācās augstskolā</a:t>
                      </a:r>
                      <a:endParaRPr lang="lv-LV" sz="2000" b="1" i="0" u="none" strike="noStrike" dirty="0">
                        <a:solidFill>
                          <a:srgbClr val="000000"/>
                        </a:solidFill>
                        <a:effectLst/>
                        <a:latin typeface="+mn-lt"/>
                        <a:cs typeface="Times New Roman" panose="02020603050405020304" pitchFamily="18" charset="0"/>
                      </a:endParaRPr>
                    </a:p>
                  </a:txBody>
                  <a:tcPr marL="9525" marR="9525" marT="9525" marB="0" anchor="ctr"/>
                </a:tc>
                <a:tc hMerge="1">
                  <a:txBody>
                    <a:bodyPr/>
                    <a:lstStyle/>
                    <a:p>
                      <a:endParaRPr lang="lv-LV"/>
                    </a:p>
                  </a:txBody>
                  <a:tcPr/>
                </a:tc>
                <a:tc rowSpan="2">
                  <a:txBody>
                    <a:bodyPr/>
                    <a:lstStyle/>
                    <a:p>
                      <a:pPr algn="ctr" fontAlgn="ctr"/>
                      <a:r>
                        <a:rPr lang="lv-LV" sz="2000" u="none" strike="noStrike" dirty="0">
                          <a:effectLst/>
                        </a:rPr>
                        <a:t>Strādā</a:t>
                      </a:r>
                      <a:endParaRPr lang="lv-LV" sz="2000" b="1" i="0" u="none" strike="noStrike" dirty="0">
                        <a:solidFill>
                          <a:srgbClr val="000000"/>
                        </a:solidFill>
                        <a:effectLst/>
                        <a:latin typeface="+mn-lt"/>
                        <a:cs typeface="Times New Roman" panose="02020603050405020304" pitchFamily="18" charset="0"/>
                      </a:endParaRPr>
                    </a:p>
                  </a:txBody>
                  <a:tcPr marL="9525" marR="9525" marT="9525" marB="0" anchor="ctr"/>
                </a:tc>
                <a:tc rowSpan="2">
                  <a:txBody>
                    <a:bodyPr/>
                    <a:lstStyle/>
                    <a:p>
                      <a:pPr algn="ctr" fontAlgn="ctr"/>
                      <a:r>
                        <a:rPr lang="lv-LV" sz="2000" u="none" strike="noStrike" dirty="0">
                          <a:effectLst/>
                        </a:rPr>
                        <a:t>Nav informācijas</a:t>
                      </a:r>
                      <a:endParaRPr lang="lv-LV" sz="2000" b="1" i="0" u="none" strike="noStrike" dirty="0">
                        <a:solidFill>
                          <a:srgbClr val="000000"/>
                        </a:solidFill>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980467119"/>
                  </a:ext>
                </a:extLst>
              </a:tr>
              <a:tr h="539695">
                <a:tc vMerge="1">
                  <a:txBody>
                    <a:bodyPr/>
                    <a:lstStyle/>
                    <a:p>
                      <a:endParaRPr lang="lv-LV"/>
                    </a:p>
                  </a:txBody>
                  <a:tcPr/>
                </a:tc>
                <a:tc vMerge="1">
                  <a:txBody>
                    <a:bodyPr/>
                    <a:lstStyle/>
                    <a:p>
                      <a:endParaRPr lang="lv-LV"/>
                    </a:p>
                  </a:txBody>
                  <a:tcPr/>
                </a:tc>
                <a:tc>
                  <a:txBody>
                    <a:bodyPr/>
                    <a:lstStyle/>
                    <a:p>
                      <a:pPr algn="ctr" fontAlgn="ctr"/>
                      <a:r>
                        <a:rPr lang="lv-LV" sz="2000" u="none" strike="noStrike" dirty="0">
                          <a:effectLst/>
                        </a:rPr>
                        <a:t>Latvijā</a:t>
                      </a:r>
                      <a:endParaRPr lang="lv-LV" sz="2000" b="1"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ārpus</a:t>
                      </a:r>
                      <a:endParaRPr lang="lv-LV" sz="2000" b="1" i="0" u="none" strike="noStrike" dirty="0">
                        <a:solidFill>
                          <a:srgbClr val="000000"/>
                        </a:solidFill>
                        <a:effectLst/>
                        <a:latin typeface="+mn-lt"/>
                        <a:cs typeface="Times New Roman" panose="02020603050405020304" pitchFamily="18" charset="0"/>
                      </a:endParaRPr>
                    </a:p>
                  </a:txBody>
                  <a:tcPr marL="9525" marR="9525" marT="9525" marB="0" anchor="ctr"/>
                </a:tc>
                <a:tc vMerge="1">
                  <a:txBody>
                    <a:bodyPr/>
                    <a:lstStyle/>
                    <a:p>
                      <a:endParaRPr lang="lv-LV"/>
                    </a:p>
                  </a:txBody>
                  <a:tcPr/>
                </a:tc>
                <a:tc vMerge="1">
                  <a:txBody>
                    <a:bodyPr/>
                    <a:lstStyle/>
                    <a:p>
                      <a:endParaRPr lang="lv-LV"/>
                    </a:p>
                  </a:txBody>
                  <a:tcPr/>
                </a:tc>
                <a:extLst>
                  <a:ext uri="{0D108BD9-81ED-4DB2-BD59-A6C34878D82A}">
                    <a16:rowId xmlns:a16="http://schemas.microsoft.com/office/drawing/2014/main" val="3996324249"/>
                  </a:ext>
                </a:extLst>
              </a:tr>
              <a:tr h="539695">
                <a:tc>
                  <a:txBody>
                    <a:bodyPr/>
                    <a:lstStyle/>
                    <a:p>
                      <a:pPr algn="ctr" fontAlgn="ctr"/>
                      <a:r>
                        <a:rPr lang="lv-LV" sz="2000" u="none" strike="noStrike">
                          <a:effectLst/>
                        </a:rPr>
                        <a:t>12. A</a:t>
                      </a:r>
                      <a:endParaRPr lang="lv-LV" sz="2000" b="0" i="0" u="none" strike="noStrike">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28</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26</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2</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 </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 </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3454011996"/>
                  </a:ext>
                </a:extLst>
              </a:tr>
              <a:tr h="539695">
                <a:tc>
                  <a:txBody>
                    <a:bodyPr/>
                    <a:lstStyle/>
                    <a:p>
                      <a:pPr algn="ctr" fontAlgn="ctr"/>
                      <a:r>
                        <a:rPr lang="lv-LV" sz="2000" u="none" strike="noStrike">
                          <a:effectLst/>
                        </a:rPr>
                        <a:t>12. B</a:t>
                      </a:r>
                      <a:endParaRPr lang="lv-LV" sz="2000" b="0" i="0" u="none" strike="noStrike">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29</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23</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3</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3</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 </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107785336"/>
                  </a:ext>
                </a:extLst>
              </a:tr>
              <a:tr h="539695">
                <a:tc>
                  <a:txBody>
                    <a:bodyPr/>
                    <a:lstStyle/>
                    <a:p>
                      <a:pPr algn="ctr" fontAlgn="ctr"/>
                      <a:r>
                        <a:rPr lang="lv-LV" sz="2000" u="none" strike="noStrike">
                          <a:effectLst/>
                        </a:rPr>
                        <a:t>12. C</a:t>
                      </a:r>
                      <a:endParaRPr lang="lv-LV" sz="2000" b="0" i="0" u="none" strike="noStrike">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28</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23</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4</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1</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 </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288390922"/>
                  </a:ext>
                </a:extLst>
              </a:tr>
              <a:tr h="539695">
                <a:tc>
                  <a:txBody>
                    <a:bodyPr/>
                    <a:lstStyle/>
                    <a:p>
                      <a:pPr algn="ctr" fontAlgn="ctr"/>
                      <a:r>
                        <a:rPr lang="lv-LV" sz="2000" u="none" strike="noStrike">
                          <a:effectLst/>
                        </a:rPr>
                        <a:t>12. D</a:t>
                      </a:r>
                      <a:endParaRPr lang="lv-LV" sz="2000" b="0" i="0" u="none" strike="noStrike">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26</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a:effectLst/>
                        </a:rPr>
                        <a:t>23</a:t>
                      </a:r>
                      <a:endParaRPr lang="lv-LV" sz="2000" b="0" i="0" u="none" strike="noStrike">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2</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 </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1</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2661069370"/>
                  </a:ext>
                </a:extLst>
              </a:tr>
              <a:tr h="539695">
                <a:tc>
                  <a:txBody>
                    <a:bodyPr/>
                    <a:lstStyle/>
                    <a:p>
                      <a:pPr algn="ctr" fontAlgn="ctr"/>
                      <a:r>
                        <a:rPr lang="lv-LV" sz="2000" u="none" strike="noStrike">
                          <a:effectLst/>
                        </a:rPr>
                        <a:t>12. E</a:t>
                      </a:r>
                      <a:endParaRPr lang="lv-LV" sz="2000" b="0" i="0" u="none" strike="noStrike">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a:effectLst/>
                        </a:rPr>
                        <a:t>27</a:t>
                      </a:r>
                      <a:endParaRPr lang="lv-LV" sz="2000" b="0" i="0" u="none" strike="noStrike">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26</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1</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 </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 </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1783078524"/>
                  </a:ext>
                </a:extLst>
              </a:tr>
              <a:tr h="539695">
                <a:tc>
                  <a:txBody>
                    <a:bodyPr/>
                    <a:lstStyle/>
                    <a:p>
                      <a:pPr algn="ctr" fontAlgn="ctr"/>
                      <a:r>
                        <a:rPr lang="lv-LV" sz="2000" u="none" strike="noStrike">
                          <a:effectLst/>
                        </a:rPr>
                        <a:t>12. SB</a:t>
                      </a:r>
                      <a:endParaRPr lang="lv-LV" sz="2000" b="0" i="0" u="none" strike="noStrike">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a:effectLst/>
                        </a:rPr>
                        <a:t>17</a:t>
                      </a:r>
                      <a:endParaRPr lang="lv-LV" sz="2000" b="0" i="0" u="none" strike="noStrike">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a:effectLst/>
                        </a:rPr>
                        <a:t>6</a:t>
                      </a:r>
                      <a:endParaRPr lang="lv-LV" sz="2000" b="0" i="0" u="none" strike="noStrike">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9</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2</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1</a:t>
                      </a:r>
                      <a:endParaRPr lang="lv-LV" sz="2000" b="0" i="0" u="none" strike="noStrike" dirty="0">
                        <a:solidFill>
                          <a:srgbClr val="000000"/>
                        </a:solidFill>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1047430783"/>
                  </a:ext>
                </a:extLst>
              </a:tr>
              <a:tr h="539695">
                <a:tc>
                  <a:txBody>
                    <a:bodyPr/>
                    <a:lstStyle/>
                    <a:p>
                      <a:pPr algn="ctr" fontAlgn="ctr"/>
                      <a:r>
                        <a:rPr lang="lv-LV" sz="2000" b="1" u="none" strike="noStrike" dirty="0">
                          <a:effectLst/>
                        </a:rPr>
                        <a:t>Kopā</a:t>
                      </a:r>
                      <a:endParaRPr lang="lv-LV" sz="2000" b="1"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b="1" u="none" strike="noStrike" dirty="0">
                          <a:effectLst/>
                        </a:rPr>
                        <a:t>155</a:t>
                      </a:r>
                      <a:endParaRPr lang="lv-LV" sz="2000" b="1"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b="1" u="none" strike="noStrike" dirty="0">
                          <a:effectLst/>
                        </a:rPr>
                        <a:t>127</a:t>
                      </a:r>
                      <a:endParaRPr lang="lv-LV" sz="2000" b="1"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b="1" u="none" strike="noStrike" dirty="0">
                          <a:effectLst/>
                        </a:rPr>
                        <a:t>21</a:t>
                      </a:r>
                      <a:endParaRPr lang="lv-LV" sz="2000" b="1"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b="1" u="none" strike="noStrike" dirty="0">
                          <a:effectLst/>
                        </a:rPr>
                        <a:t>6</a:t>
                      </a:r>
                      <a:endParaRPr lang="lv-LV" sz="2000" b="1"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lv-LV" sz="2000" b="1" u="none" strike="noStrike" dirty="0">
                          <a:effectLst/>
                        </a:rPr>
                        <a:t>2</a:t>
                      </a:r>
                      <a:endParaRPr lang="lv-LV" sz="2000" b="1" i="0" u="none" strike="noStrike" dirty="0">
                        <a:solidFill>
                          <a:srgbClr val="000000"/>
                        </a:solidFill>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3192673870"/>
                  </a:ext>
                </a:extLst>
              </a:tr>
            </a:tbl>
          </a:graphicData>
        </a:graphic>
      </p:graphicFrame>
      <p:pic>
        <p:nvPicPr>
          <p:cNvPr id="7" name="Picture 6">
            <a:extLst>
              <a:ext uri="{FF2B5EF4-FFF2-40B4-BE49-F238E27FC236}">
                <a16:creationId xmlns:a16="http://schemas.microsoft.com/office/drawing/2014/main" id="{A3084B48-1938-430F-84C0-F195344891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623" y="365124"/>
            <a:ext cx="1291564" cy="788615"/>
          </a:xfrm>
          <a:prstGeom prst="rect">
            <a:avLst/>
          </a:prstGeom>
        </p:spPr>
      </p:pic>
    </p:spTree>
    <p:extLst>
      <p:ext uri="{BB962C8B-B14F-4D97-AF65-F5344CB8AC3E}">
        <p14:creationId xmlns:p14="http://schemas.microsoft.com/office/powerpoint/2010/main" val="82368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D0A8A-4D4F-44F7-98B7-34B7F56D5447}"/>
              </a:ext>
            </a:extLst>
          </p:cNvPr>
          <p:cNvSpPr>
            <a:spLocks noGrp="1"/>
          </p:cNvSpPr>
          <p:nvPr>
            <p:ph type="title"/>
          </p:nvPr>
        </p:nvSpPr>
        <p:spPr>
          <a:xfrm>
            <a:off x="2028496" y="325822"/>
            <a:ext cx="9556425" cy="977462"/>
          </a:xfrm>
        </p:spPr>
        <p:txBody>
          <a:bodyPr>
            <a:normAutofit/>
          </a:bodyPr>
          <a:lstStyle/>
          <a:p>
            <a:pPr algn="ctr"/>
            <a:r>
              <a:rPr lang="lv-LV" sz="3200" b="1" dirty="0">
                <a:cs typeface="Times New Roman" panose="02020603050405020304" pitchFamily="18" charset="0"/>
              </a:rPr>
              <a:t>2019. gada 9. klašu absolventu tālākā izglītība</a:t>
            </a:r>
            <a:endParaRPr lang="lv-LV" sz="3200" dirty="0"/>
          </a:p>
        </p:txBody>
      </p:sp>
      <p:graphicFrame>
        <p:nvGraphicFramePr>
          <p:cNvPr id="3" name="Table 2">
            <a:extLst>
              <a:ext uri="{FF2B5EF4-FFF2-40B4-BE49-F238E27FC236}">
                <a16:creationId xmlns:a16="http://schemas.microsoft.com/office/drawing/2014/main" id="{8F4928C7-A958-43B5-A43E-E3A8D4EF76C5}"/>
              </a:ext>
            </a:extLst>
          </p:cNvPr>
          <p:cNvGraphicFramePr>
            <a:graphicFrameLocks noGrp="1"/>
          </p:cNvGraphicFramePr>
          <p:nvPr>
            <p:extLst>
              <p:ext uri="{D42A27DB-BD31-4B8C-83A1-F6EECF244321}">
                <p14:modId xmlns:p14="http://schemas.microsoft.com/office/powerpoint/2010/main" val="3062605267"/>
              </p:ext>
            </p:extLst>
          </p:nvPr>
        </p:nvGraphicFramePr>
        <p:xfrm>
          <a:off x="1303283" y="1681653"/>
          <a:ext cx="9953295" cy="4214649"/>
        </p:xfrm>
        <a:graphic>
          <a:graphicData uri="http://schemas.openxmlformats.org/drawingml/2006/table">
            <a:tbl>
              <a:tblPr>
                <a:tableStyleId>{22838BEF-8BB2-4498-84A7-C5851F593DF1}</a:tableStyleId>
              </a:tblPr>
              <a:tblGrid>
                <a:gridCol w="1797269">
                  <a:extLst>
                    <a:ext uri="{9D8B030D-6E8A-4147-A177-3AD203B41FA5}">
                      <a16:colId xmlns:a16="http://schemas.microsoft.com/office/drawing/2014/main" val="47149622"/>
                    </a:ext>
                  </a:extLst>
                </a:gridCol>
                <a:gridCol w="1937605">
                  <a:extLst>
                    <a:ext uri="{9D8B030D-6E8A-4147-A177-3AD203B41FA5}">
                      <a16:colId xmlns:a16="http://schemas.microsoft.com/office/drawing/2014/main" val="281122535"/>
                    </a:ext>
                  </a:extLst>
                </a:gridCol>
                <a:gridCol w="1013530">
                  <a:extLst>
                    <a:ext uri="{9D8B030D-6E8A-4147-A177-3AD203B41FA5}">
                      <a16:colId xmlns:a16="http://schemas.microsoft.com/office/drawing/2014/main" val="3259276695"/>
                    </a:ext>
                  </a:extLst>
                </a:gridCol>
                <a:gridCol w="962212">
                  <a:extLst>
                    <a:ext uri="{9D8B030D-6E8A-4147-A177-3AD203B41FA5}">
                      <a16:colId xmlns:a16="http://schemas.microsoft.com/office/drawing/2014/main" val="2697515720"/>
                    </a:ext>
                  </a:extLst>
                </a:gridCol>
                <a:gridCol w="1039189">
                  <a:extLst>
                    <a:ext uri="{9D8B030D-6E8A-4147-A177-3AD203B41FA5}">
                      <a16:colId xmlns:a16="http://schemas.microsoft.com/office/drawing/2014/main" val="2725037942"/>
                    </a:ext>
                  </a:extLst>
                </a:gridCol>
                <a:gridCol w="1116165">
                  <a:extLst>
                    <a:ext uri="{9D8B030D-6E8A-4147-A177-3AD203B41FA5}">
                      <a16:colId xmlns:a16="http://schemas.microsoft.com/office/drawing/2014/main" val="1636611608"/>
                    </a:ext>
                  </a:extLst>
                </a:gridCol>
                <a:gridCol w="1127971">
                  <a:extLst>
                    <a:ext uri="{9D8B030D-6E8A-4147-A177-3AD203B41FA5}">
                      <a16:colId xmlns:a16="http://schemas.microsoft.com/office/drawing/2014/main" val="1764232548"/>
                    </a:ext>
                  </a:extLst>
                </a:gridCol>
                <a:gridCol w="959354">
                  <a:extLst>
                    <a:ext uri="{9D8B030D-6E8A-4147-A177-3AD203B41FA5}">
                      <a16:colId xmlns:a16="http://schemas.microsoft.com/office/drawing/2014/main" val="3832432000"/>
                    </a:ext>
                  </a:extLst>
                </a:gridCol>
              </a:tblGrid>
              <a:tr h="827877">
                <a:tc>
                  <a:txBody>
                    <a:bodyPr/>
                    <a:lstStyle/>
                    <a:p>
                      <a:pPr algn="ctr" fontAlgn="ctr"/>
                      <a:r>
                        <a:rPr lang="lv-LV" sz="2000" u="none" strike="noStrike" dirty="0">
                          <a:effectLst/>
                        </a:rPr>
                        <a:t>Skola</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Absolventi</a:t>
                      </a:r>
                    </a:p>
                  </a:txBody>
                  <a:tcPr marL="9525" marR="9525" marT="9525" marB="0" anchor="ctr"/>
                </a:tc>
                <a:tc>
                  <a:txBody>
                    <a:bodyPr/>
                    <a:lstStyle/>
                    <a:p>
                      <a:pPr algn="ctr" fontAlgn="ctr"/>
                      <a:r>
                        <a:rPr lang="lv-LV" sz="2000" u="none" strike="noStrike" dirty="0">
                          <a:effectLst/>
                        </a:rPr>
                        <a:t>10. A</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10. B</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10. C</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10. D</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10. E</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10. SB</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extLst>
                  <a:ext uri="{0D108BD9-81ED-4DB2-BD59-A6C34878D82A}">
                    <a16:rowId xmlns:a16="http://schemas.microsoft.com/office/drawing/2014/main" val="2874830691"/>
                  </a:ext>
                </a:extLst>
              </a:tr>
              <a:tr h="865509">
                <a:tc>
                  <a:txBody>
                    <a:bodyPr/>
                    <a:lstStyle/>
                    <a:p>
                      <a:pPr algn="ctr" fontAlgn="ctr"/>
                      <a:r>
                        <a:rPr lang="lv-LV" sz="2000" u="none" strike="noStrike">
                          <a:effectLst/>
                        </a:rPr>
                        <a:t>RV2.Ģ</a:t>
                      </a:r>
                      <a:endParaRPr lang="lv-LV" sz="2000" b="1" i="0" u="none" strike="noStrike">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69</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4</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9</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7</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13</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10</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26</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extLst>
                  <a:ext uri="{0D108BD9-81ED-4DB2-BD59-A6C34878D82A}">
                    <a16:rowId xmlns:a16="http://schemas.microsoft.com/office/drawing/2014/main" val="2284824006"/>
                  </a:ext>
                </a:extLst>
              </a:tr>
              <a:tr h="827877">
                <a:tc>
                  <a:txBody>
                    <a:bodyPr/>
                    <a:lstStyle/>
                    <a:p>
                      <a:pPr algn="ctr" fontAlgn="ctr"/>
                      <a:r>
                        <a:rPr lang="lv-LV" sz="2000" u="none" strike="noStrike">
                          <a:effectLst/>
                        </a:rPr>
                        <a:t>RV1.Ģ</a:t>
                      </a:r>
                      <a:endParaRPr lang="lv-LV" sz="2000" b="1" i="0" u="none" strike="noStrike">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23</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extLst>
                  <a:ext uri="{0D108BD9-81ED-4DB2-BD59-A6C34878D82A}">
                    <a16:rowId xmlns:a16="http://schemas.microsoft.com/office/drawing/2014/main" val="1560606653"/>
                  </a:ext>
                </a:extLst>
              </a:tr>
              <a:tr h="827877">
                <a:tc>
                  <a:txBody>
                    <a:bodyPr/>
                    <a:lstStyle/>
                    <a:p>
                      <a:pPr algn="ctr" fontAlgn="ctr"/>
                      <a:r>
                        <a:rPr lang="lv-LV" sz="2000" u="none" strike="noStrike">
                          <a:effectLst/>
                        </a:rPr>
                        <a:t>RTU IZV</a:t>
                      </a:r>
                      <a:endParaRPr lang="lv-LV" sz="2000" b="1" i="0" u="none" strike="noStrike">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2</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endParaRPr lang="lv-LV" sz="2000" b="1" i="0" u="none" strike="noStrike">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extLst>
                  <a:ext uri="{0D108BD9-81ED-4DB2-BD59-A6C34878D82A}">
                    <a16:rowId xmlns:a16="http://schemas.microsoft.com/office/drawing/2014/main" val="397975667"/>
                  </a:ext>
                </a:extLst>
              </a:tr>
              <a:tr h="865509">
                <a:tc>
                  <a:txBody>
                    <a:bodyPr/>
                    <a:lstStyle/>
                    <a:p>
                      <a:pPr algn="ctr" fontAlgn="ctr"/>
                      <a:r>
                        <a:rPr lang="lv-LV" sz="2000" u="none" strike="noStrike" dirty="0">
                          <a:effectLst/>
                        </a:rPr>
                        <a:t>Cita skola</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r>
                        <a:rPr lang="lv-LV" sz="2000" u="none" strike="noStrike" dirty="0">
                          <a:effectLst/>
                        </a:rPr>
                        <a:t>24</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extLst>
                  <a:ext uri="{0D108BD9-81ED-4DB2-BD59-A6C34878D82A}">
                    <a16:rowId xmlns:a16="http://schemas.microsoft.com/office/drawing/2014/main" val="2455288321"/>
                  </a:ext>
                </a:extLst>
              </a:tr>
            </a:tbl>
          </a:graphicData>
        </a:graphic>
      </p:graphicFrame>
      <p:pic>
        <p:nvPicPr>
          <p:cNvPr id="4" name="Picture 3">
            <a:extLst>
              <a:ext uri="{FF2B5EF4-FFF2-40B4-BE49-F238E27FC236}">
                <a16:creationId xmlns:a16="http://schemas.microsoft.com/office/drawing/2014/main" id="{42D485D1-43B5-4C68-984D-90EFAE7EF6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656" y="399991"/>
            <a:ext cx="1358882" cy="829719"/>
          </a:xfrm>
          <a:prstGeom prst="rect">
            <a:avLst/>
          </a:prstGeom>
        </p:spPr>
      </p:pic>
    </p:spTree>
    <p:extLst>
      <p:ext uri="{BB962C8B-B14F-4D97-AF65-F5344CB8AC3E}">
        <p14:creationId xmlns:p14="http://schemas.microsoft.com/office/powerpoint/2010/main" val="342240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431326" y="1891861"/>
          <a:ext cx="11484988" cy="4398057"/>
        </p:xfrm>
        <a:graphic>
          <a:graphicData uri="http://schemas.openxmlformats.org/drawingml/2006/table">
            <a:tbl>
              <a:tblPr firstRow="1" bandRow="1">
                <a:tableStyleId>{7DF18680-E054-41AD-8BC1-D1AEF772440D}</a:tableStyleId>
              </a:tblPr>
              <a:tblGrid>
                <a:gridCol w="2391937">
                  <a:extLst>
                    <a:ext uri="{9D8B030D-6E8A-4147-A177-3AD203B41FA5}">
                      <a16:colId xmlns:a16="http://schemas.microsoft.com/office/drawing/2014/main" val="3993736510"/>
                    </a:ext>
                  </a:extLst>
                </a:gridCol>
                <a:gridCol w="9093051">
                  <a:extLst>
                    <a:ext uri="{9D8B030D-6E8A-4147-A177-3AD203B41FA5}">
                      <a16:colId xmlns:a16="http://schemas.microsoft.com/office/drawing/2014/main" val="1180237853"/>
                    </a:ext>
                  </a:extLst>
                </a:gridCol>
              </a:tblGrid>
              <a:tr h="364335">
                <a:tc>
                  <a:txBody>
                    <a:bodyPr/>
                    <a:lstStyle/>
                    <a:p>
                      <a:pPr algn="ctr"/>
                      <a:r>
                        <a:rPr lang="lv-LV" sz="1800" dirty="0"/>
                        <a:t>Mācību gads</a:t>
                      </a:r>
                      <a:endParaRPr lang="lv-LV" sz="1800" b="0" dirty="0">
                        <a:latin typeface="+mj-lt"/>
                        <a:cs typeface="Times New Roman" panose="02020603050405020304" pitchFamily="18" charset="0"/>
                      </a:endParaRPr>
                    </a:p>
                  </a:txBody>
                  <a:tcPr/>
                </a:tc>
                <a:tc>
                  <a:txBody>
                    <a:bodyPr/>
                    <a:lstStyle/>
                    <a:p>
                      <a:pPr algn="ctr"/>
                      <a:r>
                        <a:rPr lang="lv-LV" sz="1800" dirty="0"/>
                        <a:t>Galvenās</a:t>
                      </a:r>
                      <a:r>
                        <a:rPr lang="lv-LV" sz="1800" baseline="0" dirty="0"/>
                        <a:t> darbības</a:t>
                      </a:r>
                      <a:endParaRPr lang="lv-LV" sz="1800" b="0" dirty="0">
                        <a:latin typeface="+mj-lt"/>
                        <a:cs typeface="Times New Roman" panose="02020603050405020304" pitchFamily="18" charset="0"/>
                      </a:endParaRPr>
                    </a:p>
                  </a:txBody>
                  <a:tcPr/>
                </a:tc>
                <a:extLst>
                  <a:ext uri="{0D108BD9-81ED-4DB2-BD59-A6C34878D82A}">
                    <a16:rowId xmlns:a16="http://schemas.microsoft.com/office/drawing/2014/main" val="121386698"/>
                  </a:ext>
                </a:extLst>
              </a:tr>
              <a:tr h="15070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000" dirty="0"/>
                        <a:t>2018./2019. </a:t>
                      </a:r>
                      <a:endParaRPr lang="lv-LV" sz="2000" dirty="0">
                        <a:latin typeface="+mj-lt"/>
                        <a:cs typeface="Times New Roman" panose="02020603050405020304" pitchFamily="18"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sz="2000" dirty="0"/>
                        <a:t>tālākizglītības</a:t>
                      </a:r>
                      <a:r>
                        <a:rPr lang="lv-LV" sz="2000" baseline="0" dirty="0"/>
                        <a:t> </a:t>
                      </a:r>
                      <a:r>
                        <a:rPr lang="lv-LV" sz="2000" dirty="0"/>
                        <a:t>kursi, savstarpēja stundu vērošana, analīze, mācību satura saskaņošana</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sz="2000" dirty="0"/>
                        <a:t>dalīšanās pieredzē MK </a:t>
                      </a:r>
                      <a:r>
                        <a:rPr lang="lv-LV" sz="2000" baseline="0" dirty="0"/>
                        <a:t>un </a:t>
                      </a:r>
                      <a:r>
                        <a:rPr lang="lv-LV" sz="2000" dirty="0"/>
                        <a:t> MK </a:t>
                      </a:r>
                      <a:r>
                        <a:rPr lang="lv-LV" sz="2000" baseline="0" dirty="0"/>
                        <a:t>par savstarpējiem vērojumiem, secinājumiem</a:t>
                      </a:r>
                      <a:endParaRPr lang="lv-LV" sz="2000" dirty="0"/>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sz="2000" dirty="0"/>
                        <a:t>tālākizglītības kursu organizēšana:</a:t>
                      </a:r>
                    </a:p>
                  </a:txBody>
                  <a:tcPr/>
                </a:tc>
                <a:extLst>
                  <a:ext uri="{0D108BD9-81ED-4DB2-BD59-A6C34878D82A}">
                    <a16:rowId xmlns:a16="http://schemas.microsoft.com/office/drawing/2014/main" val="228573928"/>
                  </a:ext>
                </a:extLst>
              </a:tr>
              <a:tr h="13365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000" dirty="0"/>
                        <a:t>2019./2020. </a:t>
                      </a:r>
                      <a:endParaRPr lang="lv-LV" sz="2000" dirty="0">
                        <a:latin typeface="+mj-lt"/>
                        <a:cs typeface="Times New Roman" panose="02020603050405020304" pitchFamily="18" charset="0"/>
                      </a:endParaRPr>
                    </a:p>
                  </a:txBody>
                  <a:tcPr anchor="ctr"/>
                </a:tc>
                <a:tc>
                  <a:txBody>
                    <a:bodyPr/>
                    <a:lstStyle/>
                    <a:p>
                      <a:pPr marL="0" indent="0" algn="just">
                        <a:buFont typeface="Arial" panose="020B0604020202020204" pitchFamily="34" charset="0"/>
                        <a:buNone/>
                      </a:pPr>
                      <a:r>
                        <a:rPr lang="lv-LV" sz="2000" dirty="0"/>
                        <a:t>darbs</a:t>
                      </a:r>
                      <a:r>
                        <a:rPr lang="lv-LV" sz="2000" baseline="0" dirty="0"/>
                        <a:t> darba grupās: vadības grupa, </a:t>
                      </a:r>
                      <a:r>
                        <a:rPr lang="lv-LV" sz="2000" dirty="0"/>
                        <a:t>10. klašu</a:t>
                      </a:r>
                      <a:r>
                        <a:rPr lang="lv-LV" sz="2000" baseline="0" dirty="0"/>
                        <a:t> skolotāju grupa, mācību jomu grupas, kursu grupas</a:t>
                      </a:r>
                    </a:p>
                    <a:p>
                      <a:pPr marL="0" indent="0" algn="just">
                        <a:buFont typeface="Arial" panose="020B0604020202020204" pitchFamily="34" charset="0"/>
                        <a:buNone/>
                      </a:pPr>
                      <a:r>
                        <a:rPr lang="lv-LV" sz="2000" dirty="0"/>
                        <a:t>izglītības</a:t>
                      </a:r>
                      <a:r>
                        <a:rPr lang="lv-LV" sz="2000" baseline="0" dirty="0"/>
                        <a:t> programmu izstrāde atbilstoši jaunajiem izglītības standartiem</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sz="2000" dirty="0"/>
                        <a:t>tālākizglītības kursu</a:t>
                      </a:r>
                      <a:r>
                        <a:rPr lang="lv-LV" sz="2000" baseline="0" dirty="0"/>
                        <a:t> organizēšana</a:t>
                      </a:r>
                    </a:p>
                  </a:txBody>
                  <a:tcPr/>
                </a:tc>
                <a:extLst>
                  <a:ext uri="{0D108BD9-81ED-4DB2-BD59-A6C34878D82A}">
                    <a16:rowId xmlns:a16="http://schemas.microsoft.com/office/drawing/2014/main" val="2681704705"/>
                  </a:ext>
                </a:extLst>
              </a:tr>
              <a:tr h="3946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000" dirty="0"/>
                        <a:t>2020./2021. </a:t>
                      </a:r>
                      <a:endParaRPr lang="lv-LV" sz="2000" dirty="0">
                        <a:latin typeface="+mj-lt"/>
                        <a:cs typeface="Times New Roman" panose="02020603050405020304" pitchFamily="18" charset="0"/>
                      </a:endParaRPr>
                    </a:p>
                  </a:txBody>
                  <a:tcPr anchor="ctr"/>
                </a:tc>
                <a:tc>
                  <a:txBody>
                    <a:bodyPr/>
                    <a:lstStyle/>
                    <a:p>
                      <a:pPr marL="0" indent="0" algn="just">
                        <a:buFont typeface="Arial" panose="020B0604020202020204" pitchFamily="34" charset="0"/>
                        <a:buNone/>
                      </a:pPr>
                      <a:r>
                        <a:rPr lang="lv-LV" sz="2000" dirty="0">
                          <a:effectLst/>
                        </a:rPr>
                        <a:t>Jauno izglītības standartu ieviešana 7. un 10. klasēs</a:t>
                      </a:r>
                      <a:endParaRPr lang="lv-LV" sz="2000" dirty="0">
                        <a:latin typeface="+mj-lt"/>
                        <a:cs typeface="Times New Roman" panose="02020603050405020304" pitchFamily="18" charset="0"/>
                      </a:endParaRPr>
                    </a:p>
                  </a:txBody>
                  <a:tcPr/>
                </a:tc>
                <a:extLst>
                  <a:ext uri="{0D108BD9-81ED-4DB2-BD59-A6C34878D82A}">
                    <a16:rowId xmlns:a16="http://schemas.microsoft.com/office/drawing/2014/main" val="3913116419"/>
                  </a:ext>
                </a:extLst>
              </a:tr>
              <a:tr h="3946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000" dirty="0"/>
                        <a:t>2021./2022.</a:t>
                      </a:r>
                      <a:endParaRPr lang="lv-LV" sz="2000" dirty="0">
                        <a:latin typeface="+mj-lt"/>
                        <a:cs typeface="Times New Roman" panose="02020603050405020304" pitchFamily="18"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sz="2000" dirty="0">
                          <a:effectLst/>
                        </a:rPr>
                        <a:t>Jauno izglītības standartu ieviešana 8. un 11. klasēs</a:t>
                      </a:r>
                      <a:endParaRPr lang="lv-LV" sz="2000" dirty="0">
                        <a:latin typeface="+mj-lt"/>
                        <a:cs typeface="Times New Roman" panose="02020603050405020304" pitchFamily="18" charset="0"/>
                      </a:endParaRPr>
                    </a:p>
                  </a:txBody>
                  <a:tcPr/>
                </a:tc>
                <a:extLst>
                  <a:ext uri="{0D108BD9-81ED-4DB2-BD59-A6C34878D82A}">
                    <a16:rowId xmlns:a16="http://schemas.microsoft.com/office/drawing/2014/main" val="3098030038"/>
                  </a:ext>
                </a:extLst>
              </a:tr>
              <a:tr h="3946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2000" dirty="0"/>
                        <a:t>2022./2023. </a:t>
                      </a:r>
                      <a:endParaRPr lang="lv-LV" sz="2000" dirty="0">
                        <a:latin typeface="+mj-lt"/>
                        <a:cs typeface="Times New Roman" panose="02020603050405020304" pitchFamily="18"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sz="2000" dirty="0">
                          <a:effectLst/>
                        </a:rPr>
                        <a:t>Jauno izglītības standartu ieviešana 9. un 12. klasēs</a:t>
                      </a:r>
                      <a:endParaRPr lang="lv-LV" sz="2000" dirty="0">
                        <a:effectLst/>
                        <a:latin typeface="+mj-lt"/>
                        <a:cs typeface="Times New Roman" panose="02020603050405020304" pitchFamily="18" charset="0"/>
                      </a:endParaRPr>
                    </a:p>
                  </a:txBody>
                  <a:tcPr/>
                </a:tc>
                <a:extLst>
                  <a:ext uri="{0D108BD9-81ED-4DB2-BD59-A6C34878D82A}">
                    <a16:rowId xmlns:a16="http://schemas.microsoft.com/office/drawing/2014/main" val="4116985227"/>
                  </a:ext>
                </a:extLst>
              </a:tr>
            </a:tbl>
          </a:graphicData>
        </a:graphic>
      </p:graphicFrame>
      <p:sp>
        <p:nvSpPr>
          <p:cNvPr id="3" name="Title 2"/>
          <p:cNvSpPr>
            <a:spLocks noGrp="1"/>
          </p:cNvSpPr>
          <p:nvPr>
            <p:ph type="title"/>
          </p:nvPr>
        </p:nvSpPr>
        <p:spPr>
          <a:xfrm>
            <a:off x="1426316" y="247427"/>
            <a:ext cx="10643936" cy="1160959"/>
          </a:xfrm>
        </p:spPr>
        <p:txBody>
          <a:bodyPr>
            <a:noAutofit/>
          </a:bodyPr>
          <a:lstStyle/>
          <a:p>
            <a:pPr algn="ctr"/>
            <a:r>
              <a:rPr lang="lv-LV" sz="3200" dirty="0">
                <a:cs typeface="Times New Roman" panose="02020603050405020304" pitchFamily="18" charset="0"/>
              </a:rPr>
              <a:t>Metodiskā tēma </a:t>
            </a:r>
            <a:r>
              <a:rPr lang="lv-LV" sz="3200" b="1" dirty="0">
                <a:cs typeface="Times New Roman" panose="02020603050405020304" pitchFamily="18" charset="0"/>
              </a:rPr>
              <a:t>Mācīšanās iedziļinoties un sadarbojoties</a:t>
            </a:r>
            <a:endParaRPr lang="lv-LV" sz="3200" dirty="0">
              <a:cs typeface="Times New Roman" panose="02020603050405020304" pitchFamily="18" charset="0"/>
            </a:endParaRPr>
          </a:p>
        </p:txBody>
      </p:sp>
      <p:pic>
        <p:nvPicPr>
          <p:cNvPr id="5" name="Picture 4">
            <a:extLst>
              <a:ext uri="{FF2B5EF4-FFF2-40B4-BE49-F238E27FC236}">
                <a16:creationId xmlns:a16="http://schemas.microsoft.com/office/drawing/2014/main" id="{F29E2EC7-45F1-4311-820F-D3AA9D2EC8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646" y="165148"/>
            <a:ext cx="1192670" cy="728231"/>
          </a:xfrm>
          <a:prstGeom prst="rect">
            <a:avLst/>
          </a:prstGeom>
        </p:spPr>
      </p:pic>
    </p:spTree>
    <p:extLst>
      <p:ext uri="{BB962C8B-B14F-4D97-AF65-F5344CB8AC3E}">
        <p14:creationId xmlns:p14="http://schemas.microsoft.com/office/powerpoint/2010/main" val="141927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F1A940F-D21B-4DFA-A020-8D505DB8F74D}"/>
              </a:ext>
            </a:extLst>
          </p:cNvPr>
          <p:cNvSpPr txBox="1"/>
          <p:nvPr/>
        </p:nvSpPr>
        <p:spPr>
          <a:xfrm>
            <a:off x="1870842" y="348515"/>
            <a:ext cx="9385737" cy="646331"/>
          </a:xfrm>
          <a:prstGeom prst="rect">
            <a:avLst/>
          </a:prstGeom>
          <a:noFill/>
        </p:spPr>
        <p:txBody>
          <a:bodyPr wrap="square" rtlCol="0">
            <a:spAutoFit/>
          </a:bodyPr>
          <a:lstStyle/>
          <a:p>
            <a:pPr algn="ctr"/>
            <a:r>
              <a:rPr lang="lv-LV" sz="3600" b="1" dirty="0">
                <a:latin typeface="+mj-lt"/>
                <a:cs typeface="Times New Roman" panose="02020603050405020304" pitchFamily="18" charset="0"/>
              </a:rPr>
              <a:t>Rīgas Valsts 2.ģimnāzija</a:t>
            </a:r>
          </a:p>
        </p:txBody>
      </p:sp>
      <p:pic>
        <p:nvPicPr>
          <p:cNvPr id="10" name="Picture 9">
            <a:extLst>
              <a:ext uri="{FF2B5EF4-FFF2-40B4-BE49-F238E27FC236}">
                <a16:creationId xmlns:a16="http://schemas.microsoft.com/office/drawing/2014/main" id="{DF7F35F1-34F4-4398-9EEC-1334DB6058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514" y="348515"/>
            <a:ext cx="1269203" cy="774962"/>
          </a:xfrm>
          <a:prstGeom prst="rect">
            <a:avLst/>
          </a:prstGeom>
        </p:spPr>
      </p:pic>
      <p:graphicFrame>
        <p:nvGraphicFramePr>
          <p:cNvPr id="12" name="Content Placeholder 11"/>
          <p:cNvGraphicFramePr>
            <a:graphicFrameLocks noGrp="1"/>
          </p:cNvGraphicFramePr>
          <p:nvPr>
            <p:ph sz="half" idx="1"/>
            <p:extLst>
              <p:ext uri="{D42A27DB-BD31-4B8C-83A1-F6EECF244321}">
                <p14:modId xmlns:p14="http://schemas.microsoft.com/office/powerpoint/2010/main" val="1869604141"/>
              </p:ext>
            </p:extLst>
          </p:nvPr>
        </p:nvGraphicFramePr>
        <p:xfrm>
          <a:off x="838199" y="1387367"/>
          <a:ext cx="10775731" cy="2940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ontent Placeholder 10"/>
          <p:cNvSpPr>
            <a:spLocks noGrp="1"/>
          </p:cNvSpPr>
          <p:nvPr>
            <p:ph sz="half" idx="2"/>
          </p:nvPr>
        </p:nvSpPr>
        <p:spPr>
          <a:xfrm>
            <a:off x="588579" y="4456385"/>
            <a:ext cx="11025351" cy="2238705"/>
          </a:xfrm>
        </p:spPr>
        <p:txBody>
          <a:bodyPr>
            <a:noAutofit/>
          </a:bodyPr>
          <a:lstStyle/>
          <a:p>
            <a:pPr algn="just">
              <a:lnSpc>
                <a:spcPct val="100000"/>
              </a:lnSpc>
              <a:spcBef>
                <a:spcPts val="0"/>
              </a:spcBef>
              <a:spcAft>
                <a:spcPts val="0"/>
              </a:spcAft>
              <a:tabLst>
                <a:tab pos="900430" algn="l"/>
              </a:tabLst>
            </a:pPr>
            <a:r>
              <a:rPr lang="lv-LV" sz="2000" b="1" dirty="0">
                <a:ea typeface="Calibri" panose="020F0502020204030204" pitchFamily="34" charset="0"/>
                <a:cs typeface="Times New Roman" panose="02020603050405020304" pitchFamily="18" charset="0"/>
              </a:rPr>
              <a:t>misija </a:t>
            </a:r>
            <a:r>
              <a:rPr lang="lv-LV" sz="2000" dirty="0">
                <a:ea typeface="Calibri" panose="020F0502020204030204" pitchFamily="34" charset="0"/>
                <a:cs typeface="Times New Roman" panose="02020603050405020304" pitchFamily="18" charset="0"/>
              </a:rPr>
              <a:t>– būt par izglītības iestādi, kuru pusaudži un jaunieši </a:t>
            </a:r>
            <a:r>
              <a:rPr lang="lv-LV" sz="2000" b="1" dirty="0">
                <a:ea typeface="Calibri" panose="020F0502020204030204" pitchFamily="34" charset="0"/>
                <a:cs typeface="Times New Roman" panose="02020603050405020304" pitchFamily="18" charset="0"/>
              </a:rPr>
              <a:t>izvēlas</a:t>
            </a:r>
            <a:r>
              <a:rPr lang="lv-LV" sz="2000" dirty="0">
                <a:ea typeface="Calibri" panose="020F0502020204030204" pitchFamily="34" charset="0"/>
                <a:cs typeface="Times New Roman" panose="02020603050405020304" pitchFamily="18" charset="0"/>
              </a:rPr>
              <a:t>, lai kļūtu par </a:t>
            </a:r>
            <a:r>
              <a:rPr lang="lv-LV" sz="2000" b="1" dirty="0">
                <a:ea typeface="Calibri" panose="020F0502020204030204" pitchFamily="34" charset="0"/>
                <a:cs typeface="Times New Roman" panose="02020603050405020304" pitchFamily="18" charset="0"/>
              </a:rPr>
              <a:t>zinošām</a:t>
            </a:r>
            <a:r>
              <a:rPr lang="lv-LV" sz="2000" dirty="0">
                <a:ea typeface="Calibri" panose="020F0502020204030204" pitchFamily="34" charset="0"/>
                <a:cs typeface="Times New Roman" panose="02020603050405020304" pitchFamily="18" charset="0"/>
              </a:rPr>
              <a:t>, </a:t>
            </a:r>
            <a:r>
              <a:rPr lang="lv-LV" sz="2000" b="1" dirty="0">
                <a:ea typeface="Calibri" panose="020F0502020204030204" pitchFamily="34" charset="0"/>
                <a:cs typeface="Times New Roman" panose="02020603050405020304" pitchFamily="18" charset="0"/>
              </a:rPr>
              <a:t>radošām</a:t>
            </a:r>
            <a:r>
              <a:rPr lang="lv-LV" sz="2000" dirty="0">
                <a:ea typeface="Calibri" panose="020F0502020204030204" pitchFamily="34" charset="0"/>
                <a:cs typeface="Times New Roman" panose="02020603050405020304" pitchFamily="18" charset="0"/>
              </a:rPr>
              <a:t> personībām un mācītos </a:t>
            </a:r>
            <a:r>
              <a:rPr lang="lv-LV" sz="2000" b="1" dirty="0">
                <a:ea typeface="Calibri" panose="020F0502020204030204" pitchFamily="34" charset="0"/>
                <a:cs typeface="Times New Roman" panose="02020603050405020304" pitchFamily="18" charset="0"/>
              </a:rPr>
              <a:t>uzņemties atbildību</a:t>
            </a:r>
            <a:endParaRPr lang="lv-LV" sz="2000" dirty="0">
              <a:ea typeface="Calibri" panose="020F0502020204030204" pitchFamily="34" charset="0"/>
              <a:cs typeface="Times New Roman" panose="02020603050405020304" pitchFamily="18" charset="0"/>
            </a:endParaRPr>
          </a:p>
          <a:p>
            <a:pPr algn="just">
              <a:lnSpc>
                <a:spcPct val="100000"/>
              </a:lnSpc>
              <a:spcBef>
                <a:spcPts val="0"/>
              </a:spcBef>
              <a:spcAft>
                <a:spcPts val="0"/>
              </a:spcAft>
              <a:tabLst>
                <a:tab pos="900430" algn="l"/>
              </a:tabLst>
            </a:pPr>
            <a:r>
              <a:rPr lang="lv-LV" sz="2000" b="1" dirty="0">
                <a:ea typeface="Calibri" panose="020F0502020204030204" pitchFamily="34" charset="0"/>
                <a:cs typeface="Times New Roman" panose="02020603050405020304" pitchFamily="18" charset="0"/>
              </a:rPr>
              <a:t>darbības pamatmērķis </a:t>
            </a:r>
            <a:r>
              <a:rPr lang="lv-LV" sz="2000" dirty="0">
                <a:ea typeface="Calibri" panose="020F0502020204030204" pitchFamily="34" charset="0"/>
                <a:cs typeface="Times New Roman" panose="02020603050405020304" pitchFamily="18" charset="0"/>
              </a:rPr>
              <a:t>–</a:t>
            </a:r>
            <a:r>
              <a:rPr lang="lv-LV" sz="2000" b="1" i="1" dirty="0">
                <a:ea typeface="Calibri" panose="020F0502020204030204" pitchFamily="34" charset="0"/>
                <a:cs typeface="Times New Roman" panose="02020603050405020304" pitchFamily="18" charset="0"/>
              </a:rPr>
              <a:t> </a:t>
            </a:r>
            <a:r>
              <a:rPr lang="lv-LV" sz="2000" dirty="0">
                <a:ea typeface="Calibri" panose="020F0502020204030204" pitchFamily="34" charset="0"/>
                <a:cs typeface="Times New Roman" panose="02020603050405020304" pitchFamily="18" charset="0"/>
              </a:rPr>
              <a:t>īstenot izglītības procesu vispārējās izglītības programmu noteikto mērķu sasniegšanai drošā, atvērtā, demokrātiskā, profesionālā un radošā izglītības vidē, veicinot skolēnu iesaistīšanos Latvijai raksturīgu kultūrvērtību saglabāšanā un kopšanā</a:t>
            </a:r>
          </a:p>
          <a:p>
            <a:pPr algn="just">
              <a:lnSpc>
                <a:spcPct val="100000"/>
              </a:lnSpc>
              <a:spcBef>
                <a:spcPts val="0"/>
              </a:spcBef>
              <a:spcAft>
                <a:spcPts val="0"/>
              </a:spcAft>
              <a:tabLst>
                <a:tab pos="900430" algn="l"/>
              </a:tabLst>
            </a:pPr>
            <a:r>
              <a:rPr lang="lv-LV" sz="2000" dirty="0">
                <a:cs typeface="Times New Roman" panose="02020603050405020304" pitchFamily="18" charset="0"/>
              </a:rPr>
              <a:t>vidējās izglītībā notiek sagatavošanās studijām augstākajā izglītības pakāpē (Izglītības likums)</a:t>
            </a:r>
            <a:endParaRPr lang="lv-LV"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709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graphicEl>
                                              <a:dgm id="{7EA41838-52DE-459D-B7E8-F96C5F96BAF2}"/>
                                            </p:graphicEl>
                                          </p:spTgt>
                                        </p:tgtEl>
                                        <p:attrNameLst>
                                          <p:attrName>style.visibility</p:attrName>
                                        </p:attrNameLst>
                                      </p:cBhvr>
                                      <p:to>
                                        <p:strVal val="visible"/>
                                      </p:to>
                                    </p:set>
                                    <p:anim calcmode="lin" valueType="num">
                                      <p:cBhvr additive="base">
                                        <p:cTn id="7" dur="500" fill="hold"/>
                                        <p:tgtEl>
                                          <p:spTgt spid="12">
                                            <p:graphicEl>
                                              <a:dgm id="{7EA41838-52DE-459D-B7E8-F96C5F96BAF2}"/>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
                                            <p:graphicEl>
                                              <a:dgm id="{7EA41838-52DE-459D-B7E8-F96C5F96BAF2}"/>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
                                            <p:graphicEl>
                                              <a:dgm id="{C004A3E7-39D1-4C74-BFEF-93F949164613}"/>
                                            </p:graphicEl>
                                          </p:spTgt>
                                        </p:tgtEl>
                                        <p:attrNameLst>
                                          <p:attrName>style.visibility</p:attrName>
                                        </p:attrNameLst>
                                      </p:cBhvr>
                                      <p:to>
                                        <p:strVal val="visible"/>
                                      </p:to>
                                    </p:set>
                                    <p:anim calcmode="lin" valueType="num">
                                      <p:cBhvr additive="base">
                                        <p:cTn id="13" dur="500" fill="hold"/>
                                        <p:tgtEl>
                                          <p:spTgt spid="12">
                                            <p:graphicEl>
                                              <a:dgm id="{C004A3E7-39D1-4C74-BFEF-93F949164613}"/>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
                                            <p:graphicEl>
                                              <a:dgm id="{C004A3E7-39D1-4C74-BFEF-93F949164613}"/>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
                                            <p:graphicEl>
                                              <a:dgm id="{108E5C0D-02E8-49C6-AC81-1B2392A00821}"/>
                                            </p:graphicEl>
                                          </p:spTgt>
                                        </p:tgtEl>
                                        <p:attrNameLst>
                                          <p:attrName>style.visibility</p:attrName>
                                        </p:attrNameLst>
                                      </p:cBhvr>
                                      <p:to>
                                        <p:strVal val="visible"/>
                                      </p:to>
                                    </p:set>
                                    <p:anim calcmode="lin" valueType="num">
                                      <p:cBhvr additive="base">
                                        <p:cTn id="19" dur="500" fill="hold"/>
                                        <p:tgtEl>
                                          <p:spTgt spid="12">
                                            <p:graphicEl>
                                              <a:dgm id="{108E5C0D-02E8-49C6-AC81-1B2392A00821}"/>
                                            </p:graphic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
                                            <p:graphicEl>
                                              <a:dgm id="{108E5C0D-02E8-49C6-AC81-1B2392A00821}"/>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graphicEl>
                                              <a:dgm id="{E62FA16E-1D73-4CD1-AA34-79E378ECA511}"/>
                                            </p:graphicEl>
                                          </p:spTgt>
                                        </p:tgtEl>
                                        <p:attrNameLst>
                                          <p:attrName>style.visibility</p:attrName>
                                        </p:attrNameLst>
                                      </p:cBhvr>
                                      <p:to>
                                        <p:strVal val="visible"/>
                                      </p:to>
                                    </p:set>
                                    <p:anim calcmode="lin" valueType="num">
                                      <p:cBhvr additive="base">
                                        <p:cTn id="25" dur="500" fill="hold"/>
                                        <p:tgtEl>
                                          <p:spTgt spid="12">
                                            <p:graphicEl>
                                              <a:dgm id="{E62FA16E-1D73-4CD1-AA34-79E378ECA511}"/>
                                            </p:graphic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2">
                                            <p:graphicEl>
                                              <a:dgm id="{E62FA16E-1D73-4CD1-AA34-79E378ECA511}"/>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2">
                                            <p:graphicEl>
                                              <a:dgm id="{88F1AA8A-7AB7-4527-8B46-0C62094E1266}"/>
                                            </p:graphicEl>
                                          </p:spTgt>
                                        </p:tgtEl>
                                        <p:attrNameLst>
                                          <p:attrName>style.visibility</p:attrName>
                                        </p:attrNameLst>
                                      </p:cBhvr>
                                      <p:to>
                                        <p:strVal val="visible"/>
                                      </p:to>
                                    </p:set>
                                    <p:anim calcmode="lin" valueType="num">
                                      <p:cBhvr additive="base">
                                        <p:cTn id="31" dur="500" fill="hold"/>
                                        <p:tgtEl>
                                          <p:spTgt spid="12">
                                            <p:graphicEl>
                                              <a:dgm id="{88F1AA8A-7AB7-4527-8B46-0C62094E1266}"/>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2">
                                            <p:graphicEl>
                                              <a:dgm id="{88F1AA8A-7AB7-4527-8B46-0C62094E1266}"/>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2">
                                            <p:graphicEl>
                                              <a:dgm id="{32BC3633-1CBE-42D6-843D-B17DE1257830}"/>
                                            </p:graphicEl>
                                          </p:spTgt>
                                        </p:tgtEl>
                                        <p:attrNameLst>
                                          <p:attrName>style.visibility</p:attrName>
                                        </p:attrNameLst>
                                      </p:cBhvr>
                                      <p:to>
                                        <p:strVal val="visible"/>
                                      </p:to>
                                    </p:set>
                                    <p:anim calcmode="lin" valueType="num">
                                      <p:cBhvr additive="base">
                                        <p:cTn id="37" dur="500" fill="hold"/>
                                        <p:tgtEl>
                                          <p:spTgt spid="12">
                                            <p:graphicEl>
                                              <a:dgm id="{32BC3633-1CBE-42D6-843D-B17DE1257830}"/>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2">
                                            <p:graphicEl>
                                              <a:dgm id="{32BC3633-1CBE-42D6-843D-B17DE1257830}"/>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 calcmode="lin" valueType="num">
                                      <p:cBhvr additive="base">
                                        <p:cTn id="43"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1">
                                            <p:txEl>
                                              <p:pRg st="1" end="1"/>
                                            </p:txEl>
                                          </p:spTgt>
                                        </p:tgtEl>
                                        <p:attrNameLst>
                                          <p:attrName>style.visibility</p:attrName>
                                        </p:attrNameLst>
                                      </p:cBhvr>
                                      <p:to>
                                        <p:strVal val="visible"/>
                                      </p:to>
                                    </p:set>
                                    <p:anim calcmode="lin" valueType="num">
                                      <p:cBhvr additive="base">
                                        <p:cTn id="49" dur="500" fill="hold"/>
                                        <p:tgtEl>
                                          <p:spTgt spid="11">
                                            <p:txEl>
                                              <p:pRg st="1" end="1"/>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11">
                                            <p:txEl>
                                              <p:pRg st="2" end="2"/>
                                            </p:txEl>
                                          </p:spTgt>
                                        </p:tgtEl>
                                        <p:attrNameLst>
                                          <p:attrName>style.visibility</p:attrName>
                                        </p:attrNameLst>
                                      </p:cBhvr>
                                      <p:to>
                                        <p:strVal val="visible"/>
                                      </p:to>
                                    </p:set>
                                    <p:anim calcmode="lin" valueType="num">
                                      <p:cBhvr additive="base">
                                        <p:cTn id="55" dur="500" fill="hold"/>
                                        <p:tgtEl>
                                          <p:spTgt spid="11">
                                            <p:txEl>
                                              <p:pRg st="2" end="2"/>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61776" y="360778"/>
            <a:ext cx="9633362" cy="837401"/>
          </a:xfrm>
        </p:spPr>
        <p:txBody>
          <a:bodyPr>
            <a:noAutofit/>
          </a:bodyPr>
          <a:lstStyle/>
          <a:p>
            <a:pPr algn="ctr"/>
            <a:r>
              <a:rPr lang="lv-LV" sz="3200" b="1" dirty="0">
                <a:cs typeface="Times New Roman" panose="02020603050405020304" pitchFamily="18" charset="0"/>
              </a:rPr>
              <a:t>Ģimnāzija kā reģionālais metodiskais centrs</a:t>
            </a:r>
          </a:p>
        </p:txBody>
      </p:sp>
      <p:sp>
        <p:nvSpPr>
          <p:cNvPr id="7" name="TextBox 6"/>
          <p:cNvSpPr txBox="1"/>
          <p:nvPr/>
        </p:nvSpPr>
        <p:spPr>
          <a:xfrm>
            <a:off x="658827" y="1671145"/>
            <a:ext cx="10674220" cy="4109545"/>
          </a:xfrm>
          <a:prstGeom prst="rect">
            <a:avLst/>
          </a:prstGeom>
        </p:spPr>
        <p:txBody>
          <a:bodyPr vert="horz" wrap="square" lIns="91440" tIns="45720" rIns="91440" bIns="45720" rtlCol="0">
            <a:noAutofit/>
          </a:bodyPr>
          <a:lstStyle/>
          <a:p>
            <a:pPr marL="171450" indent="-171450" algn="just">
              <a:buFont typeface="Arial" panose="020B0604020202020204" pitchFamily="34" charset="0"/>
              <a:buChar char="•"/>
            </a:pPr>
            <a:r>
              <a:rPr lang="lv-LV" sz="2000" dirty="0">
                <a:latin typeface="+mj-lt"/>
                <a:cs typeface="Times New Roman" panose="02020603050405020304" pitchFamily="18" charset="0"/>
              </a:rPr>
              <a:t>2019. gadā īstenotas </a:t>
            </a:r>
            <a:r>
              <a:rPr lang="lv-LV" sz="2000" b="1" dirty="0">
                <a:latin typeface="+mj-lt"/>
                <a:cs typeface="Times New Roman" panose="02020603050405020304" pitchFamily="18" charset="0"/>
              </a:rPr>
              <a:t>10</a:t>
            </a:r>
            <a:r>
              <a:rPr lang="lv-LV" sz="2000" dirty="0">
                <a:latin typeface="+mj-lt"/>
                <a:cs typeface="Times New Roman" panose="02020603050405020304" pitchFamily="18" charset="0"/>
              </a:rPr>
              <a:t> pedagogu profesionālās kompetences pilnveides programmas Rīgas pilsētas un citu Latvijas izglītības iestāžu skolotājiem pedagoģijas un kompetenču apguves pieejā balstīta inovatīva izglītības procesa organizēšanas jautājumos</a:t>
            </a:r>
          </a:p>
          <a:p>
            <a:pPr marL="171450" indent="-171450" algn="just">
              <a:buFont typeface="Arial" panose="020B0604020202020204" pitchFamily="34" charset="0"/>
              <a:buChar char="•"/>
            </a:pPr>
            <a:r>
              <a:rPr lang="lv-LV" sz="2000" dirty="0">
                <a:latin typeface="+mj-lt"/>
                <a:cs typeface="Times New Roman" panose="02020603050405020304" pitchFamily="18" charset="0"/>
              </a:rPr>
              <a:t>apmācīti </a:t>
            </a:r>
            <a:r>
              <a:rPr lang="lv-LV" sz="2000" b="1" dirty="0">
                <a:latin typeface="+mj-lt"/>
                <a:cs typeface="Times New Roman" panose="02020603050405020304" pitchFamily="18" charset="0"/>
              </a:rPr>
              <a:t>290</a:t>
            </a:r>
            <a:r>
              <a:rPr lang="lv-LV" sz="2000" dirty="0">
                <a:latin typeface="+mj-lt"/>
                <a:cs typeface="Times New Roman" panose="02020603050405020304" pitchFamily="18" charset="0"/>
              </a:rPr>
              <a:t> pedagogi; decembrī plānotas vēl 2 kursu grupas</a:t>
            </a:r>
          </a:p>
          <a:p>
            <a:pPr marL="171450" indent="-171450" algn="just">
              <a:buFont typeface="Arial" panose="020B0604020202020204" pitchFamily="34" charset="0"/>
              <a:buChar char="•"/>
            </a:pPr>
            <a:r>
              <a:rPr lang="lv-LV" sz="2000" dirty="0">
                <a:latin typeface="+mj-lt"/>
                <a:cs typeface="Times New Roman" panose="02020603050405020304" pitchFamily="18" charset="0"/>
              </a:rPr>
              <a:t>pieprasītākās tālākizglītības kursu programmas:</a:t>
            </a:r>
          </a:p>
          <a:p>
            <a:pPr marL="628650" lvl="1" indent="-171450" algn="just">
              <a:buFont typeface="Arial" panose="020B0604020202020204" pitchFamily="34" charset="0"/>
              <a:buChar char="•"/>
            </a:pPr>
            <a:r>
              <a:rPr lang="lv-LV" sz="2000" dirty="0">
                <a:latin typeface="+mj-lt"/>
                <a:cs typeface="Times New Roman" panose="02020603050405020304" pitchFamily="18" charset="0"/>
              </a:rPr>
              <a:t>Efektīva mācību procesa plānošana</a:t>
            </a:r>
          </a:p>
          <a:p>
            <a:pPr marL="628650" lvl="1" indent="-171450" algn="just">
              <a:buFont typeface="Arial" panose="020B0604020202020204" pitchFamily="34" charset="0"/>
              <a:buChar char="•"/>
            </a:pPr>
            <a:r>
              <a:rPr lang="lv-LV" sz="2000" dirty="0">
                <a:latin typeface="+mj-lt"/>
                <a:cs typeface="Times New Roman" panose="02020603050405020304" pitchFamily="18" charset="0"/>
              </a:rPr>
              <a:t>Brīvdabas pedagoģija, novadpētniecība un mācību stunda mežā – dabaszinātņu jomas kompetenču attīstīšana</a:t>
            </a:r>
          </a:p>
        </p:txBody>
      </p:sp>
      <p:pic>
        <p:nvPicPr>
          <p:cNvPr id="5" name="Picture 4">
            <a:extLst>
              <a:ext uri="{FF2B5EF4-FFF2-40B4-BE49-F238E27FC236}">
                <a16:creationId xmlns:a16="http://schemas.microsoft.com/office/drawing/2014/main" id="{7DA39755-88A7-410D-96B7-7295A2D3CE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7" y="360778"/>
            <a:ext cx="1096401" cy="669451"/>
          </a:xfrm>
          <a:prstGeom prst="rect">
            <a:avLst/>
          </a:prstGeom>
        </p:spPr>
      </p:pic>
    </p:spTree>
    <p:extLst>
      <p:ext uri="{BB962C8B-B14F-4D97-AF65-F5344CB8AC3E}">
        <p14:creationId xmlns:p14="http://schemas.microsoft.com/office/powerpoint/2010/main" val="253697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650888930"/>
              </p:ext>
            </p:extLst>
          </p:nvPr>
        </p:nvGraphicFramePr>
        <p:xfrm>
          <a:off x="426589" y="1772770"/>
          <a:ext cx="11361682" cy="47755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1977390" y="284738"/>
            <a:ext cx="9633362" cy="850380"/>
          </a:xfrm>
        </p:spPr>
        <p:txBody>
          <a:bodyPr>
            <a:noAutofit/>
          </a:bodyPr>
          <a:lstStyle/>
          <a:p>
            <a:pPr algn="ctr"/>
            <a:r>
              <a:rPr lang="lv-LV" sz="3200" b="1" dirty="0">
                <a:cs typeface="Times New Roman" panose="02020603050405020304" pitchFamily="18" charset="0"/>
              </a:rPr>
              <a:t>Ģimnāzija kā reģionālais metodiskais centrs</a:t>
            </a:r>
            <a:endParaRPr lang="lv-LV" sz="3200" dirty="0">
              <a:solidFill>
                <a:srgbClr val="0033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DA39755-88A7-410D-96B7-7295A2D3CE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249" y="284737"/>
            <a:ext cx="927958" cy="566601"/>
          </a:xfrm>
          <a:prstGeom prst="rect">
            <a:avLst/>
          </a:prstGeom>
        </p:spPr>
      </p:pic>
    </p:spTree>
    <p:extLst>
      <p:ext uri="{BB962C8B-B14F-4D97-AF65-F5344CB8AC3E}">
        <p14:creationId xmlns:p14="http://schemas.microsoft.com/office/powerpoint/2010/main" val="101128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85509A-432B-445E-8D04-7EE3E31149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245" y="308348"/>
            <a:ext cx="1354053" cy="826770"/>
          </a:xfrm>
          <a:prstGeom prst="rect">
            <a:avLst/>
          </a:prstGeom>
        </p:spPr>
      </p:pic>
      <p:sp>
        <p:nvSpPr>
          <p:cNvPr id="10" name="Title 9"/>
          <p:cNvSpPr>
            <a:spLocks noGrp="1"/>
          </p:cNvSpPr>
          <p:nvPr>
            <p:ph type="title"/>
          </p:nvPr>
        </p:nvSpPr>
        <p:spPr>
          <a:xfrm>
            <a:off x="567560" y="1531773"/>
            <a:ext cx="11151474" cy="4826985"/>
          </a:xfrm>
        </p:spPr>
        <p:txBody>
          <a:bodyPr>
            <a:normAutofit fontScale="90000"/>
          </a:bodyPr>
          <a:lstStyle/>
          <a:p>
            <a:pPr algn="ctr"/>
            <a:r>
              <a:rPr lang="lv-LV" sz="4000" dirty="0">
                <a:cs typeface="Times New Roman" panose="02020603050405020304" pitchFamily="18" charset="0"/>
              </a:rPr>
              <a:t>biedrība</a:t>
            </a:r>
            <a:r>
              <a:rPr lang="lv-LV" sz="4000" b="1" dirty="0">
                <a:cs typeface="Times New Roman" panose="02020603050405020304" pitchFamily="18" charset="0"/>
              </a:rPr>
              <a:t> Rīgas Valsts 2. ģimnāzijas atbalstam</a:t>
            </a:r>
            <a:br>
              <a:rPr lang="lv-LV" sz="4000" b="1" dirty="0">
                <a:cs typeface="Times New Roman" panose="02020603050405020304" pitchFamily="18" charset="0"/>
              </a:rPr>
            </a:br>
            <a:br>
              <a:rPr lang="lv-LV" sz="4000" b="1" dirty="0">
                <a:cs typeface="Times New Roman" panose="02020603050405020304" pitchFamily="18" charset="0"/>
              </a:rPr>
            </a:br>
            <a:r>
              <a:rPr lang="lv-LV" sz="4000" i="1" dirty="0">
                <a:cs typeface="Times New Roman" panose="02020603050405020304" pitchFamily="18" charset="0"/>
              </a:rPr>
              <a:t>Latvijā reģistrēta sabiedriskā labuma organizācija</a:t>
            </a:r>
            <a:br>
              <a:rPr lang="lv-LV" sz="4000" dirty="0">
                <a:cs typeface="Times New Roman" panose="02020603050405020304" pitchFamily="18" charset="0"/>
              </a:rPr>
            </a:br>
            <a:r>
              <a:rPr lang="lv-LV" sz="4000" dirty="0">
                <a:cs typeface="Times New Roman" panose="02020603050405020304" pitchFamily="18" charset="0"/>
              </a:rPr>
              <a:t>Reģistrācijas nr. 40008243279</a:t>
            </a:r>
            <a:br>
              <a:rPr lang="lv-LV" sz="4000" dirty="0">
                <a:cs typeface="Times New Roman" panose="02020603050405020304" pitchFamily="18" charset="0"/>
              </a:rPr>
            </a:br>
            <a:r>
              <a:rPr lang="lv-LV" sz="4000" dirty="0">
                <a:cs typeface="Times New Roman" panose="02020603050405020304" pitchFamily="18" charset="0"/>
              </a:rPr>
              <a:t>Adrese: Rīga, </a:t>
            </a:r>
            <a:r>
              <a:rPr lang="lv-LV" sz="4000" dirty="0" err="1">
                <a:cs typeface="Times New Roman" panose="02020603050405020304" pitchFamily="18" charset="0"/>
              </a:rPr>
              <a:t>Kr</a:t>
            </a:r>
            <a:r>
              <a:rPr lang="lv-LV" sz="4000" dirty="0">
                <a:cs typeface="Times New Roman" panose="02020603050405020304" pitchFamily="18" charset="0"/>
              </a:rPr>
              <a:t>. Valdemāra iela 1, LV 1010</a:t>
            </a:r>
            <a:br>
              <a:rPr lang="lv-LV" sz="4000" dirty="0">
                <a:cs typeface="Times New Roman" panose="02020603050405020304" pitchFamily="18" charset="0"/>
              </a:rPr>
            </a:br>
            <a:r>
              <a:rPr lang="lv-LV" sz="4000" dirty="0">
                <a:cs typeface="Times New Roman" panose="02020603050405020304" pitchFamily="18" charset="0"/>
              </a:rPr>
              <a:t>Banka: Nordea</a:t>
            </a:r>
            <a:br>
              <a:rPr lang="lv-LV" sz="4000" dirty="0">
                <a:cs typeface="Times New Roman" panose="02020603050405020304" pitchFamily="18" charset="0"/>
              </a:rPr>
            </a:br>
            <a:r>
              <a:rPr lang="lv-LV" sz="4000" b="1" dirty="0">
                <a:cs typeface="Times New Roman" panose="02020603050405020304" pitchFamily="18" charset="0"/>
              </a:rPr>
              <a:t>konta numurs: LV 44NDEA0000084616546</a:t>
            </a:r>
            <a:br>
              <a:rPr lang="lv-LV" dirty="0">
                <a:cs typeface="Times New Roman" panose="02020603050405020304" pitchFamily="18" charset="0"/>
              </a:rPr>
            </a:br>
            <a:endParaRPr lang="lv-LV" dirty="0"/>
          </a:p>
        </p:txBody>
      </p:sp>
    </p:spTree>
    <p:extLst>
      <p:ext uri="{BB962C8B-B14F-4D97-AF65-F5344CB8AC3E}">
        <p14:creationId xmlns:p14="http://schemas.microsoft.com/office/powerpoint/2010/main" val="218268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8839E2-6BEC-4FE1-959D-8AF61627E18B}"/>
              </a:ext>
            </a:extLst>
          </p:cNvPr>
          <p:cNvSpPr/>
          <p:nvPr/>
        </p:nvSpPr>
        <p:spPr>
          <a:xfrm>
            <a:off x="650053" y="1490477"/>
            <a:ext cx="11153554" cy="4832092"/>
          </a:xfrm>
          <a:prstGeom prst="rect">
            <a:avLst/>
          </a:prstGeom>
        </p:spPr>
        <p:txBody>
          <a:bodyPr wrap="square">
            <a:spAutoFit/>
          </a:bodyPr>
          <a:lstStyle/>
          <a:p>
            <a:r>
              <a:rPr lang="lv-LV" sz="2200" b="1" dirty="0">
                <a:latin typeface="+mj-lt"/>
                <a:cs typeface="Times New Roman" panose="02020603050405020304" pitchFamily="18" charset="0"/>
              </a:rPr>
              <a:t>Mērķi un uzdevumi:</a:t>
            </a:r>
            <a:endParaRPr lang="lv-LV" sz="2200" dirty="0">
              <a:latin typeface="+mj-lt"/>
              <a:cs typeface="Times New Roman" panose="02020603050405020304" pitchFamily="18" charset="0"/>
            </a:endParaRPr>
          </a:p>
          <a:p>
            <a:pPr marL="457200" indent="-457200">
              <a:buFont typeface="+mj-lt"/>
              <a:buAutoNum type="arabicPeriod"/>
            </a:pPr>
            <a:r>
              <a:rPr lang="lv-LV" sz="2200" dirty="0">
                <a:latin typeface="+mj-lt"/>
                <a:cs typeface="Times New Roman" panose="02020603050405020304" pitchFamily="18" charset="0"/>
              </a:rPr>
              <a:t>biedrības biedru, kā arī citu fizisko un juridisko personu finansiālo un intelektuālo iespēju piesaistīšana, lai sniegtu atbalstu un palīdzību Ģimnāzijai</a:t>
            </a:r>
          </a:p>
          <a:p>
            <a:pPr marL="457200" indent="-457200">
              <a:buFont typeface="+mj-lt"/>
              <a:buAutoNum type="arabicPeriod"/>
            </a:pPr>
            <a:r>
              <a:rPr lang="lv-LV" sz="2200" dirty="0">
                <a:latin typeface="+mj-lt"/>
                <a:cs typeface="Times New Roman" panose="02020603050405020304" pitchFamily="18" charset="0"/>
              </a:rPr>
              <a:t>izmantot visas iespējas, lai uzturētu Ģimnāzijas tradicionāli augsto prestižu, kura pamatā ir absolventu zināšanu līmenis un sagatavotība izglītības turpināšanai un tālākai sekmīgai darbībai visdažādākajās dzīves jomās</a:t>
            </a:r>
          </a:p>
          <a:p>
            <a:pPr algn="just"/>
            <a:endParaRPr lang="lv-LV" sz="2200" dirty="0">
              <a:solidFill>
                <a:srgbClr val="000000"/>
              </a:solidFill>
              <a:latin typeface="+mj-lt"/>
              <a:cs typeface="Times New Roman" panose="02020603050405020304" pitchFamily="18" charset="0"/>
            </a:endParaRPr>
          </a:p>
          <a:p>
            <a:pPr algn="just"/>
            <a:r>
              <a:rPr lang="lv-LV" sz="2200" b="1" dirty="0">
                <a:solidFill>
                  <a:srgbClr val="000000"/>
                </a:solidFill>
                <a:latin typeface="+mj-lt"/>
                <a:cs typeface="Times New Roman" panose="02020603050405020304" pitchFamily="18" charset="0"/>
              </a:rPr>
              <a:t>atbalsta biedrības paveiktais 2019. gadā:</a:t>
            </a:r>
          </a:p>
          <a:p>
            <a:pPr marL="342900" indent="-342900" algn="just">
              <a:buFont typeface="Wingdings" panose="05000000000000000000" pitchFamily="2" charset="2"/>
              <a:buChar char="ü"/>
            </a:pPr>
            <a:r>
              <a:rPr lang="lv-LV" sz="2200" dirty="0">
                <a:solidFill>
                  <a:srgbClr val="000000"/>
                </a:solidFill>
                <a:latin typeface="+mj-lt"/>
                <a:cs typeface="Times New Roman" panose="02020603050405020304" pitchFamily="18" charset="0"/>
              </a:rPr>
              <a:t>pamatskolas meiteņu kora brauciena finansēšana un organizācija Bērnu un jauniešu koru 6. pasaules čempionātā Sanktpēterburgā</a:t>
            </a:r>
          </a:p>
          <a:p>
            <a:pPr marL="342900" indent="-342900" algn="just">
              <a:buFont typeface="Wingdings" panose="05000000000000000000" pitchFamily="2" charset="2"/>
              <a:buChar char="ü"/>
            </a:pPr>
            <a:r>
              <a:rPr lang="lv-LV" sz="2200" dirty="0">
                <a:solidFill>
                  <a:srgbClr val="000000"/>
                </a:solidFill>
                <a:latin typeface="+mj-lt"/>
                <a:cs typeface="Times New Roman" panose="02020603050405020304" pitchFamily="18" charset="0"/>
              </a:rPr>
              <a:t>skolēnu zinātniski pētniecisko darbu žurnāla Nr. 2 izdošanas finansēšana</a:t>
            </a:r>
          </a:p>
          <a:p>
            <a:pPr marL="342900" indent="-342900" algn="just">
              <a:buFont typeface="Wingdings" panose="05000000000000000000" pitchFamily="2" charset="2"/>
              <a:buChar char="ü"/>
            </a:pPr>
            <a:r>
              <a:rPr lang="lv-LV" sz="2200" dirty="0">
                <a:solidFill>
                  <a:srgbClr val="000000"/>
                </a:solidFill>
                <a:latin typeface="+mj-lt"/>
                <a:cs typeface="Times New Roman" panose="02020603050405020304" pitchFamily="18" charset="0"/>
              </a:rPr>
              <a:t>skolnieces dalības Starptautiskajā ekonomikas olimpiādē līdzfinansēšana</a:t>
            </a:r>
          </a:p>
          <a:p>
            <a:pPr marL="342900" indent="-342900" algn="just">
              <a:buFont typeface="Wingdings" panose="05000000000000000000" pitchFamily="2" charset="2"/>
              <a:buChar char="ü"/>
            </a:pPr>
            <a:r>
              <a:rPr lang="lv-LV" sz="2200" dirty="0">
                <a:solidFill>
                  <a:srgbClr val="000000"/>
                </a:solidFill>
                <a:latin typeface="+mj-lt"/>
                <a:cs typeface="Times New Roman" panose="02020603050405020304" pitchFamily="18" charset="0"/>
              </a:rPr>
              <a:t>portatīvās datora darbstacijas iegāde video un prezentāciju nodrošināšanai ģimnāzijas aktu zālē</a:t>
            </a:r>
            <a:endParaRPr lang="lv-LV" sz="2200" b="0" i="0" dirty="0">
              <a:solidFill>
                <a:srgbClr val="000000"/>
              </a:solidFill>
              <a:effectLst/>
              <a:latin typeface="+mj-lt"/>
              <a:cs typeface="Times New Roman" panose="02020603050405020304" pitchFamily="18" charset="0"/>
            </a:endParaRPr>
          </a:p>
        </p:txBody>
      </p:sp>
      <p:pic>
        <p:nvPicPr>
          <p:cNvPr id="3" name="Picture 2">
            <a:extLst>
              <a:ext uri="{FF2B5EF4-FFF2-40B4-BE49-F238E27FC236}">
                <a16:creationId xmlns:a16="http://schemas.microsoft.com/office/drawing/2014/main" id="{3D85509A-432B-445E-8D04-7EE3E31149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245" y="308347"/>
            <a:ext cx="1511335" cy="922805"/>
          </a:xfrm>
          <a:prstGeom prst="rect">
            <a:avLst/>
          </a:prstGeom>
        </p:spPr>
      </p:pic>
    </p:spTree>
    <p:extLst>
      <p:ext uri="{BB962C8B-B14F-4D97-AF65-F5344CB8AC3E}">
        <p14:creationId xmlns:p14="http://schemas.microsoft.com/office/powerpoint/2010/main" val="166168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 calcmode="lin" valueType="num">
                                      <p:cBhvr additive="base">
                                        <p:cTn id="33"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
                                            <p:txEl>
                                              <p:pRg st="7" end="7"/>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additive="base">
                                        <p:cTn id="37" dur="500" fill="hold"/>
                                        <p:tgtEl>
                                          <p:spTgt spid="2">
                                            <p:txEl>
                                              <p:pRg st="8" end="8"/>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51194A8-FCF7-4B51-87F2-87434C5A8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8387" y="180726"/>
            <a:ext cx="2886574" cy="3848765"/>
          </a:xfrm>
          <a:prstGeom prst="rect">
            <a:avLst/>
          </a:prstGeom>
        </p:spPr>
      </p:pic>
      <p:pic>
        <p:nvPicPr>
          <p:cNvPr id="6" name="Picture 5">
            <a:extLst>
              <a:ext uri="{FF2B5EF4-FFF2-40B4-BE49-F238E27FC236}">
                <a16:creationId xmlns:a16="http://schemas.microsoft.com/office/drawing/2014/main" id="{F23B4CED-270D-4BBC-ABCE-C4F5B2FC27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2654" y="3973825"/>
            <a:ext cx="3496532" cy="2622399"/>
          </a:xfrm>
          <a:prstGeom prst="rect">
            <a:avLst/>
          </a:prstGeom>
        </p:spPr>
      </p:pic>
      <p:sp>
        <p:nvSpPr>
          <p:cNvPr id="3" name="Content Placeholder 2">
            <a:extLst>
              <a:ext uri="{FF2B5EF4-FFF2-40B4-BE49-F238E27FC236}">
                <a16:creationId xmlns:a16="http://schemas.microsoft.com/office/drawing/2014/main" id="{9818F2C6-AB8D-4225-AD51-3899276C5A31}"/>
              </a:ext>
            </a:extLst>
          </p:cNvPr>
          <p:cNvSpPr>
            <a:spLocks noGrp="1"/>
          </p:cNvSpPr>
          <p:nvPr>
            <p:ph idx="1"/>
          </p:nvPr>
        </p:nvSpPr>
        <p:spPr>
          <a:xfrm>
            <a:off x="467078" y="1882018"/>
            <a:ext cx="8676924" cy="2091808"/>
          </a:xfrm>
        </p:spPr>
        <p:txBody>
          <a:bodyPr>
            <a:normAutofit/>
          </a:bodyPr>
          <a:lstStyle/>
          <a:p>
            <a:pPr marL="0" indent="0" algn="just">
              <a:buNone/>
            </a:pPr>
            <a:r>
              <a:rPr lang="lv-LV" sz="2200" dirty="0">
                <a:latin typeface="+mj-lt"/>
                <a:cs typeface="Times New Roman" panose="02020603050405020304" pitchFamily="18" charset="0"/>
              </a:rPr>
              <a:t>Latvijas valstiskuma attīstības un saglabāšanas liecības</a:t>
            </a:r>
          </a:p>
          <a:p>
            <a:pPr marL="0" indent="0" algn="just">
              <a:buNone/>
            </a:pPr>
            <a:r>
              <a:rPr lang="lv-LV" sz="2200" dirty="0">
                <a:latin typeface="+mj-lt"/>
                <a:cs typeface="Times New Roman" panose="02020603050405020304" pitchFamily="18" charset="0"/>
              </a:rPr>
              <a:t>Latvijas kultūras vērtības un laikmetīgās izpausmes</a:t>
            </a:r>
          </a:p>
          <a:p>
            <a:pPr marL="0" indent="0" algn="just">
              <a:buNone/>
            </a:pPr>
            <a:r>
              <a:rPr lang="lv-LV" sz="2200" dirty="0">
                <a:latin typeface="+mj-lt"/>
                <a:cs typeface="Times New Roman" panose="02020603050405020304" pitchFamily="18" charset="0"/>
              </a:rPr>
              <a:t>Zinātnes un inovāciju attīstība Latvijā</a:t>
            </a:r>
          </a:p>
          <a:p>
            <a:pPr marL="0" indent="0" algn="just">
              <a:buNone/>
            </a:pPr>
            <a:r>
              <a:rPr lang="lv-LV" sz="2200" dirty="0">
                <a:latin typeface="+mj-lt"/>
                <a:cs typeface="Times New Roman" panose="02020603050405020304" pitchFamily="18" charset="0"/>
              </a:rPr>
              <a:t>Latvijas daba un kultūrainava</a:t>
            </a:r>
          </a:p>
          <a:p>
            <a:pPr marL="0" indent="0">
              <a:buNone/>
            </a:pPr>
            <a:endParaRPr lang="lv-LV" b="1" dirty="0"/>
          </a:p>
          <a:p>
            <a:pPr marL="0" indent="0">
              <a:buNone/>
            </a:pPr>
            <a:endParaRPr lang="lv-LV" b="1" dirty="0"/>
          </a:p>
          <a:p>
            <a:pPr marL="0" indent="0">
              <a:buNone/>
            </a:pPr>
            <a:endParaRPr lang="lv-LV" b="1" dirty="0"/>
          </a:p>
          <a:p>
            <a:pPr marL="0" indent="0">
              <a:buNone/>
            </a:pPr>
            <a:endParaRPr lang="lv-LV" b="1" dirty="0"/>
          </a:p>
        </p:txBody>
      </p:sp>
      <p:pic>
        <p:nvPicPr>
          <p:cNvPr id="4" name="Picture 3" descr="\\lkm1.km.gov.lv\RoamDocu$\LindaPa\Desktop\Skolas_soma\LOGO\PNG\Skolas_soma_LV100-krasains.png">
            <a:extLst>
              <a:ext uri="{FF2B5EF4-FFF2-40B4-BE49-F238E27FC236}">
                <a16:creationId xmlns:a16="http://schemas.microsoft.com/office/drawing/2014/main" id="{E4E72947-BF02-4D90-A06E-24D98F1C28A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0249" y="399393"/>
            <a:ext cx="4666592" cy="878809"/>
          </a:xfrm>
          <a:prstGeom prst="rect">
            <a:avLst/>
          </a:prstGeom>
          <a:noFill/>
          <a:ln>
            <a:noFill/>
          </a:ln>
          <a:extLst/>
        </p:spPr>
      </p:pic>
      <p:pic>
        <p:nvPicPr>
          <p:cNvPr id="8" name="Picture 7">
            <a:extLst>
              <a:ext uri="{FF2B5EF4-FFF2-40B4-BE49-F238E27FC236}">
                <a16:creationId xmlns:a16="http://schemas.microsoft.com/office/drawing/2014/main" id="{079DDFBC-9017-4E29-996C-D9CEB1A9C0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077" y="3891805"/>
            <a:ext cx="3345327" cy="2508995"/>
          </a:xfrm>
          <a:prstGeom prst="rect">
            <a:avLst/>
          </a:prstGeom>
        </p:spPr>
      </p:pic>
      <p:pic>
        <p:nvPicPr>
          <p:cNvPr id="16" name="Picture 15">
            <a:extLst>
              <a:ext uri="{FF2B5EF4-FFF2-40B4-BE49-F238E27FC236}">
                <a16:creationId xmlns:a16="http://schemas.microsoft.com/office/drawing/2014/main" id="{F14D9986-44C5-45D0-B993-AA8909454E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26549" y="4248181"/>
            <a:ext cx="3288411" cy="2466309"/>
          </a:xfrm>
          <a:prstGeom prst="rect">
            <a:avLst/>
          </a:prstGeom>
        </p:spPr>
      </p:pic>
      <p:pic>
        <p:nvPicPr>
          <p:cNvPr id="9" name="Picture 8">
            <a:extLst>
              <a:ext uri="{FF2B5EF4-FFF2-40B4-BE49-F238E27FC236}">
                <a16:creationId xmlns:a16="http://schemas.microsoft.com/office/drawing/2014/main" id="{F95C40B2-5DAE-43B1-8F65-7798A75F7C8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079" y="274427"/>
            <a:ext cx="1309170" cy="799365"/>
          </a:xfrm>
          <a:prstGeom prst="rect">
            <a:avLst/>
          </a:prstGeom>
        </p:spPr>
      </p:pic>
    </p:spTree>
    <p:extLst>
      <p:ext uri="{BB962C8B-B14F-4D97-AF65-F5344CB8AC3E}">
        <p14:creationId xmlns:p14="http://schemas.microsoft.com/office/powerpoint/2010/main" val="135575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1+#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5A989-722E-4F40-893E-99833819B11A}"/>
              </a:ext>
            </a:extLst>
          </p:cNvPr>
          <p:cNvSpPr>
            <a:spLocks noGrp="1"/>
          </p:cNvSpPr>
          <p:nvPr>
            <p:ph type="title"/>
          </p:nvPr>
        </p:nvSpPr>
        <p:spPr>
          <a:xfrm>
            <a:off x="1849820" y="365125"/>
            <a:ext cx="9503979" cy="801523"/>
          </a:xfrm>
        </p:spPr>
        <p:txBody>
          <a:bodyPr>
            <a:normAutofit/>
          </a:bodyPr>
          <a:lstStyle/>
          <a:p>
            <a:pPr algn="ctr"/>
            <a:r>
              <a:rPr lang="lv-LV" sz="3200" b="1" dirty="0">
                <a:cs typeface="Times New Roman" panose="02020603050405020304" pitchFamily="18" charset="0"/>
              </a:rPr>
              <a:t>Projekta </a:t>
            </a:r>
            <a:r>
              <a:rPr lang="lv-LV" sz="3200" b="1" i="1" dirty="0">
                <a:cs typeface="Times New Roman" panose="02020603050405020304" pitchFamily="18" charset="0"/>
              </a:rPr>
              <a:t>Skolas soma </a:t>
            </a:r>
            <a:r>
              <a:rPr lang="lv-LV" sz="3200" b="1" dirty="0">
                <a:cs typeface="Times New Roman" panose="02020603050405020304" pitchFamily="18" charset="0"/>
              </a:rPr>
              <a:t>aktivitātes </a:t>
            </a:r>
          </a:p>
        </p:txBody>
      </p:sp>
      <p:graphicFrame>
        <p:nvGraphicFramePr>
          <p:cNvPr id="8" name="Content Placeholder 7">
            <a:extLst>
              <a:ext uri="{FF2B5EF4-FFF2-40B4-BE49-F238E27FC236}">
                <a16:creationId xmlns:a16="http://schemas.microsoft.com/office/drawing/2014/main" id="{244FBA47-6075-4E6A-90CA-CDD07C70E161}"/>
              </a:ext>
            </a:extLst>
          </p:cNvPr>
          <p:cNvGraphicFramePr>
            <a:graphicFrameLocks noGrp="1"/>
          </p:cNvGraphicFramePr>
          <p:nvPr>
            <p:ph idx="1"/>
            <p:extLst>
              <p:ext uri="{D42A27DB-BD31-4B8C-83A1-F6EECF244321}">
                <p14:modId xmlns:p14="http://schemas.microsoft.com/office/powerpoint/2010/main" val="2011760709"/>
              </p:ext>
            </p:extLst>
          </p:nvPr>
        </p:nvGraphicFramePr>
        <p:xfrm>
          <a:off x="336333" y="1520191"/>
          <a:ext cx="11456274" cy="4827842"/>
        </p:xfrm>
        <a:graphic>
          <a:graphicData uri="http://schemas.openxmlformats.org/drawingml/2006/table">
            <a:tbl>
              <a:tblPr firstRow="1" bandRow="1">
                <a:tableStyleId>{7DF18680-E054-41AD-8BC1-D1AEF772440D}</a:tableStyleId>
              </a:tblPr>
              <a:tblGrid>
                <a:gridCol w="1529022">
                  <a:extLst>
                    <a:ext uri="{9D8B030D-6E8A-4147-A177-3AD203B41FA5}">
                      <a16:colId xmlns:a16="http://schemas.microsoft.com/office/drawing/2014/main" val="2005645095"/>
                    </a:ext>
                  </a:extLst>
                </a:gridCol>
                <a:gridCol w="953844">
                  <a:extLst>
                    <a:ext uri="{9D8B030D-6E8A-4147-A177-3AD203B41FA5}">
                      <a16:colId xmlns:a16="http://schemas.microsoft.com/office/drawing/2014/main" val="2779469679"/>
                    </a:ext>
                  </a:extLst>
                </a:gridCol>
                <a:gridCol w="919367">
                  <a:extLst>
                    <a:ext uri="{9D8B030D-6E8A-4147-A177-3AD203B41FA5}">
                      <a16:colId xmlns:a16="http://schemas.microsoft.com/office/drawing/2014/main" val="1438364900"/>
                    </a:ext>
                  </a:extLst>
                </a:gridCol>
                <a:gridCol w="976827">
                  <a:extLst>
                    <a:ext uri="{9D8B030D-6E8A-4147-A177-3AD203B41FA5}">
                      <a16:colId xmlns:a16="http://schemas.microsoft.com/office/drawing/2014/main" val="1425899072"/>
                    </a:ext>
                  </a:extLst>
                </a:gridCol>
                <a:gridCol w="1080256">
                  <a:extLst>
                    <a:ext uri="{9D8B030D-6E8A-4147-A177-3AD203B41FA5}">
                      <a16:colId xmlns:a16="http://schemas.microsoft.com/office/drawing/2014/main" val="2920062343"/>
                    </a:ext>
                  </a:extLst>
                </a:gridCol>
                <a:gridCol w="999811">
                  <a:extLst>
                    <a:ext uri="{9D8B030D-6E8A-4147-A177-3AD203B41FA5}">
                      <a16:colId xmlns:a16="http://schemas.microsoft.com/office/drawing/2014/main" val="4067539977"/>
                    </a:ext>
                  </a:extLst>
                </a:gridCol>
                <a:gridCol w="1597400">
                  <a:extLst>
                    <a:ext uri="{9D8B030D-6E8A-4147-A177-3AD203B41FA5}">
                      <a16:colId xmlns:a16="http://schemas.microsoft.com/office/drawing/2014/main" val="3945828944"/>
                    </a:ext>
                  </a:extLst>
                </a:gridCol>
                <a:gridCol w="1024409">
                  <a:extLst>
                    <a:ext uri="{9D8B030D-6E8A-4147-A177-3AD203B41FA5}">
                      <a16:colId xmlns:a16="http://schemas.microsoft.com/office/drawing/2014/main" val="2731297034"/>
                    </a:ext>
                  </a:extLst>
                </a:gridCol>
                <a:gridCol w="1078643">
                  <a:extLst>
                    <a:ext uri="{9D8B030D-6E8A-4147-A177-3AD203B41FA5}">
                      <a16:colId xmlns:a16="http://schemas.microsoft.com/office/drawing/2014/main" val="1719757909"/>
                    </a:ext>
                  </a:extLst>
                </a:gridCol>
                <a:gridCol w="1296695">
                  <a:extLst>
                    <a:ext uri="{9D8B030D-6E8A-4147-A177-3AD203B41FA5}">
                      <a16:colId xmlns:a16="http://schemas.microsoft.com/office/drawing/2014/main" val="1171991960"/>
                    </a:ext>
                  </a:extLst>
                </a:gridCol>
              </a:tblGrid>
              <a:tr h="1165859">
                <a:tc>
                  <a:txBody>
                    <a:bodyPr/>
                    <a:lstStyle/>
                    <a:p>
                      <a:pPr algn="ctr" fontAlgn="ctr"/>
                      <a:endParaRPr lang="lv-LV" sz="2000" b="0"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ctr"/>
                      <a:r>
                        <a:rPr lang="lv-LV" sz="1800" u="none" strike="noStrike" dirty="0">
                          <a:effectLst/>
                        </a:rPr>
                        <a:t>Izrāde</a:t>
                      </a:r>
                      <a:endParaRPr lang="lv-LV" sz="1800" b="0" i="0" u="none" strike="noStrike" dirty="0">
                        <a:solidFill>
                          <a:schemeClr val="bg1"/>
                        </a:solidFill>
                        <a:effectLst/>
                        <a:latin typeface="+mj-lt"/>
                        <a:cs typeface="Times New Roman" panose="02020603050405020304" pitchFamily="18" charset="0"/>
                      </a:endParaRPr>
                    </a:p>
                  </a:txBody>
                  <a:tcPr marL="9525" marR="9525" marT="9525" marB="0" anchor="ctr"/>
                </a:tc>
                <a:tc>
                  <a:txBody>
                    <a:bodyPr/>
                    <a:lstStyle/>
                    <a:p>
                      <a:pPr algn="ctr" fontAlgn="ctr"/>
                      <a:r>
                        <a:rPr lang="lv-LV" sz="1800" u="none" strike="noStrike" dirty="0">
                          <a:effectLst/>
                        </a:rPr>
                        <a:t>Kon-</a:t>
                      </a:r>
                      <a:r>
                        <a:rPr lang="lv-LV" sz="1800" u="none" strike="noStrike" dirty="0" err="1">
                          <a:effectLst/>
                        </a:rPr>
                        <a:t>certs</a:t>
                      </a:r>
                      <a:endParaRPr lang="lv-LV" sz="1800" b="0" i="0" u="none" strike="noStrike" dirty="0">
                        <a:solidFill>
                          <a:schemeClr val="bg1"/>
                        </a:solidFill>
                        <a:effectLst/>
                        <a:latin typeface="+mj-lt"/>
                        <a:cs typeface="Times New Roman" panose="02020603050405020304" pitchFamily="18" charset="0"/>
                      </a:endParaRPr>
                    </a:p>
                  </a:txBody>
                  <a:tcPr marL="9525" marR="9525" marT="9525" marB="0" anchor="ctr"/>
                </a:tc>
                <a:tc>
                  <a:txBody>
                    <a:bodyPr/>
                    <a:lstStyle/>
                    <a:p>
                      <a:pPr algn="ctr" fontAlgn="ctr"/>
                      <a:r>
                        <a:rPr lang="lv-LV" sz="1800" u="none" strike="noStrike" dirty="0">
                          <a:effectLst/>
                        </a:rPr>
                        <a:t>Kino</a:t>
                      </a:r>
                      <a:endParaRPr lang="lv-LV" sz="1800" b="0" i="0" u="none" strike="noStrike" dirty="0">
                        <a:solidFill>
                          <a:schemeClr val="bg1"/>
                        </a:solidFill>
                        <a:effectLst/>
                        <a:latin typeface="+mj-lt"/>
                        <a:cs typeface="Times New Roman" panose="02020603050405020304" pitchFamily="18" charset="0"/>
                      </a:endParaRPr>
                    </a:p>
                  </a:txBody>
                  <a:tcPr marL="9525" marR="9525" marT="9525" marB="0" anchor="ctr"/>
                </a:tc>
                <a:tc>
                  <a:txBody>
                    <a:bodyPr/>
                    <a:lstStyle/>
                    <a:p>
                      <a:pPr algn="ctr" fontAlgn="ctr"/>
                      <a:r>
                        <a:rPr lang="lv-LV" sz="1800" u="none" strike="noStrike" dirty="0">
                          <a:effectLst/>
                        </a:rPr>
                        <a:t>Radošā darbnīca</a:t>
                      </a:r>
                      <a:endParaRPr lang="lv-LV" sz="1800" b="0" i="0" u="none" strike="noStrike" dirty="0">
                        <a:solidFill>
                          <a:schemeClr val="bg1"/>
                        </a:solidFill>
                        <a:effectLst/>
                        <a:latin typeface="+mj-lt"/>
                        <a:cs typeface="Times New Roman" panose="02020603050405020304" pitchFamily="18" charset="0"/>
                      </a:endParaRPr>
                    </a:p>
                  </a:txBody>
                  <a:tcPr marL="9525" marR="9525" marT="9525" marB="0" anchor="ctr"/>
                </a:tc>
                <a:tc>
                  <a:txBody>
                    <a:bodyPr/>
                    <a:lstStyle/>
                    <a:p>
                      <a:pPr algn="ctr" fontAlgn="ctr"/>
                      <a:r>
                        <a:rPr lang="lv-LV" sz="1800" u="none" strike="noStrike" dirty="0">
                          <a:effectLst/>
                        </a:rPr>
                        <a:t>Izstāde</a:t>
                      </a:r>
                      <a:endParaRPr lang="lv-LV" sz="1800" b="0" i="0" u="none" strike="noStrike" dirty="0">
                        <a:solidFill>
                          <a:schemeClr val="bg1"/>
                        </a:solidFill>
                        <a:effectLst/>
                        <a:latin typeface="+mj-lt"/>
                        <a:cs typeface="Times New Roman" panose="02020603050405020304" pitchFamily="18" charset="0"/>
                      </a:endParaRPr>
                    </a:p>
                  </a:txBody>
                  <a:tcPr marL="9525" marR="9525" marT="9525" marB="0" anchor="ctr"/>
                </a:tc>
                <a:tc>
                  <a:txBody>
                    <a:bodyPr/>
                    <a:lstStyle/>
                    <a:p>
                      <a:pPr algn="ctr" fontAlgn="ctr"/>
                      <a:r>
                        <a:rPr lang="lv-LV" sz="1800" u="none" strike="noStrike" dirty="0">
                          <a:effectLst/>
                        </a:rPr>
                        <a:t>Muzej-pedagoģijas nodarbība</a:t>
                      </a:r>
                      <a:endParaRPr lang="lv-LV" sz="1800" b="0" i="0" u="none" strike="noStrike" dirty="0">
                        <a:solidFill>
                          <a:schemeClr val="bg1"/>
                        </a:solidFill>
                        <a:effectLst/>
                        <a:latin typeface="+mj-lt"/>
                        <a:cs typeface="Times New Roman" panose="02020603050405020304" pitchFamily="18" charset="0"/>
                      </a:endParaRPr>
                    </a:p>
                  </a:txBody>
                  <a:tcPr marL="9525" marR="9525" marT="9525" marB="0" anchor="ctr"/>
                </a:tc>
                <a:tc>
                  <a:txBody>
                    <a:bodyPr/>
                    <a:lstStyle/>
                    <a:p>
                      <a:pPr algn="ctr" fontAlgn="ctr"/>
                      <a:r>
                        <a:rPr lang="lv-LV" sz="1800" u="none" strike="noStrike" dirty="0">
                          <a:effectLst/>
                        </a:rPr>
                        <a:t>Tikšanās</a:t>
                      </a:r>
                      <a:endParaRPr lang="lv-LV" sz="1800" b="0" i="0" u="none" strike="noStrike" dirty="0">
                        <a:solidFill>
                          <a:schemeClr val="bg1"/>
                        </a:solidFill>
                        <a:effectLst/>
                        <a:latin typeface="+mj-lt"/>
                        <a:cs typeface="Times New Roman" panose="02020603050405020304" pitchFamily="18" charset="0"/>
                      </a:endParaRPr>
                    </a:p>
                  </a:txBody>
                  <a:tcPr marL="9525" marR="9525" marT="9525" marB="0" anchor="ctr"/>
                </a:tc>
                <a:tc>
                  <a:txBody>
                    <a:bodyPr/>
                    <a:lstStyle/>
                    <a:p>
                      <a:pPr algn="ctr" fontAlgn="ctr"/>
                      <a:r>
                        <a:rPr lang="lv-LV" sz="1800" u="none" strike="noStrike" dirty="0" err="1">
                          <a:effectLst/>
                        </a:rPr>
                        <a:t>Ekskur</a:t>
                      </a:r>
                      <a:r>
                        <a:rPr lang="lv-LV" sz="1800" u="none" strike="noStrike" dirty="0">
                          <a:effectLst/>
                        </a:rPr>
                        <a:t>-sija</a:t>
                      </a:r>
                      <a:endParaRPr lang="lv-LV" sz="1800" b="0" i="0" u="none" strike="noStrike" dirty="0">
                        <a:solidFill>
                          <a:schemeClr val="bg1"/>
                        </a:solidFill>
                        <a:effectLst/>
                        <a:latin typeface="+mj-lt"/>
                        <a:cs typeface="Times New Roman" panose="02020603050405020304" pitchFamily="18" charset="0"/>
                      </a:endParaRPr>
                    </a:p>
                  </a:txBody>
                  <a:tcPr marL="9525" marR="9525" marT="9525" marB="0" anchor="ctr"/>
                </a:tc>
                <a:tc>
                  <a:txBody>
                    <a:bodyPr/>
                    <a:lstStyle/>
                    <a:p>
                      <a:pPr algn="ctr"/>
                      <a:endParaRPr lang="lv-LV" sz="1800" dirty="0"/>
                    </a:p>
                    <a:p>
                      <a:pPr algn="ctr"/>
                      <a:r>
                        <a:rPr lang="lv-LV" sz="1800" dirty="0"/>
                        <a:t>Kopā</a:t>
                      </a:r>
                    </a:p>
                    <a:p>
                      <a:pPr algn="ctr"/>
                      <a:endParaRPr lang="lv-LV" sz="1800" b="1" dirty="0">
                        <a:latin typeface="+mj-lt"/>
                        <a:cs typeface="Times New Roman" panose="02020603050405020304" pitchFamily="18" charset="0"/>
                      </a:endParaRPr>
                    </a:p>
                  </a:txBody>
                  <a:tcPr anchor="ctr"/>
                </a:tc>
                <a:extLst>
                  <a:ext uri="{0D108BD9-81ED-4DB2-BD59-A6C34878D82A}">
                    <a16:rowId xmlns:a16="http://schemas.microsoft.com/office/drawing/2014/main" val="3867629541"/>
                  </a:ext>
                </a:extLst>
              </a:tr>
              <a:tr h="1007769">
                <a:tc>
                  <a:txBody>
                    <a:bodyPr/>
                    <a:lstStyle/>
                    <a:p>
                      <a:pPr algn="ctr"/>
                      <a:r>
                        <a:rPr lang="lv-LV" sz="2000" dirty="0"/>
                        <a:t>2018./19.</a:t>
                      </a:r>
                    </a:p>
                    <a:p>
                      <a:pPr algn="ctr"/>
                      <a:r>
                        <a:rPr lang="lv-LV" sz="2000" dirty="0"/>
                        <a:t>I semestris</a:t>
                      </a:r>
                      <a:endParaRPr lang="lv-LV" sz="2000" dirty="0">
                        <a:latin typeface="+mj-lt"/>
                        <a:cs typeface="Times New Roman" panose="02020603050405020304" pitchFamily="18" charset="0"/>
                      </a:endParaRPr>
                    </a:p>
                  </a:txBody>
                  <a:tcPr anchor="ctr"/>
                </a:tc>
                <a:tc>
                  <a:txBody>
                    <a:bodyPr/>
                    <a:lstStyle/>
                    <a:p>
                      <a:pPr algn="ctr" rtl="0" fontAlgn="ctr"/>
                      <a:r>
                        <a:rPr lang="lv-LV" sz="2000" u="none" strike="noStrike" dirty="0">
                          <a:effectLst/>
                        </a:rPr>
                        <a:t>54</a:t>
                      </a:r>
                      <a:endParaRPr lang="lv-LV" sz="2000" b="0" i="0" u="none" strike="noStrike" dirty="0">
                        <a:solidFill>
                          <a:schemeClr val="tx1"/>
                        </a:solidFill>
                        <a:effectLst/>
                        <a:latin typeface="+mj-lt"/>
                        <a:cs typeface="Times New Roman" panose="02020603050405020304" pitchFamily="18" charset="0"/>
                      </a:endParaRPr>
                    </a:p>
                  </a:txBody>
                  <a:tcPr marL="9525" marR="9525" marT="9525" marB="0" anchor="ctr"/>
                </a:tc>
                <a:tc>
                  <a:txBody>
                    <a:bodyPr/>
                    <a:lstStyle/>
                    <a:p>
                      <a:pPr algn="ctr" rtl="0" fontAlgn="ctr"/>
                      <a:r>
                        <a:rPr lang="lv-LV" sz="2000" u="none" strike="noStrike" dirty="0">
                          <a:effectLst/>
                        </a:rPr>
                        <a:t>60</a:t>
                      </a:r>
                      <a:endParaRPr lang="lv-LV" sz="2000" b="0" i="0" u="none" strike="noStrike" dirty="0">
                        <a:solidFill>
                          <a:schemeClr val="tx1"/>
                        </a:solidFill>
                        <a:effectLst/>
                        <a:latin typeface="+mj-lt"/>
                        <a:cs typeface="Times New Roman" panose="02020603050405020304" pitchFamily="18" charset="0"/>
                      </a:endParaRPr>
                    </a:p>
                  </a:txBody>
                  <a:tcPr marL="9525" marR="9525" marT="9525" marB="0" anchor="ctr"/>
                </a:tc>
                <a:tc>
                  <a:txBody>
                    <a:bodyPr/>
                    <a:lstStyle/>
                    <a:p>
                      <a:pPr algn="ctr" rtl="0" fontAlgn="ctr"/>
                      <a:r>
                        <a:rPr lang="lv-LV" sz="2000" u="none" strike="noStrike" dirty="0">
                          <a:effectLst/>
                        </a:rPr>
                        <a:t>566</a:t>
                      </a:r>
                      <a:endParaRPr lang="lv-LV" sz="2000" b="0" i="0" u="none" strike="noStrike" dirty="0">
                        <a:solidFill>
                          <a:schemeClr val="tx1"/>
                        </a:solidFill>
                        <a:effectLst/>
                        <a:latin typeface="+mj-lt"/>
                        <a:cs typeface="Times New Roman" panose="02020603050405020304" pitchFamily="18" charset="0"/>
                      </a:endParaRPr>
                    </a:p>
                  </a:txBody>
                  <a:tcPr marL="9525" marR="9525" marT="9525" marB="0" anchor="ctr"/>
                </a:tc>
                <a:tc>
                  <a:txBody>
                    <a:bodyPr/>
                    <a:lstStyle/>
                    <a:p>
                      <a:pPr algn="ctr" rtl="0" fontAlgn="ctr"/>
                      <a:endParaRPr lang="lv-LV" sz="2000" b="0" i="0" u="none" strike="noStrike" dirty="0">
                        <a:solidFill>
                          <a:schemeClr val="tx1"/>
                        </a:solidFill>
                        <a:effectLst/>
                        <a:latin typeface="+mj-lt"/>
                        <a:cs typeface="Times New Roman" panose="02020603050405020304" pitchFamily="18" charset="0"/>
                      </a:endParaRPr>
                    </a:p>
                  </a:txBody>
                  <a:tcPr marL="9525" marR="9525" marT="9525" marB="0" anchor="ctr"/>
                </a:tc>
                <a:tc>
                  <a:txBody>
                    <a:bodyPr/>
                    <a:lstStyle/>
                    <a:p>
                      <a:pPr algn="ctr" rtl="0" fontAlgn="ctr"/>
                      <a:r>
                        <a:rPr lang="lv-LV" sz="2000" u="none" strike="noStrike" dirty="0">
                          <a:effectLst/>
                        </a:rPr>
                        <a:t>106</a:t>
                      </a:r>
                      <a:endParaRPr lang="lv-LV" sz="2000" b="0" i="0" u="none" strike="noStrike" dirty="0">
                        <a:solidFill>
                          <a:schemeClr val="tx1"/>
                        </a:solidFill>
                        <a:effectLst/>
                        <a:latin typeface="+mj-lt"/>
                        <a:cs typeface="Times New Roman" panose="02020603050405020304" pitchFamily="18" charset="0"/>
                      </a:endParaRPr>
                    </a:p>
                  </a:txBody>
                  <a:tcPr marL="9525" marR="9525" marT="9525" marB="0" anchor="ctr"/>
                </a:tc>
                <a:tc>
                  <a:txBody>
                    <a:bodyPr/>
                    <a:lstStyle/>
                    <a:p>
                      <a:pPr algn="ctr" rtl="0" fontAlgn="ctr"/>
                      <a:r>
                        <a:rPr lang="lv-LV" sz="2000" u="none" strike="noStrike" dirty="0">
                          <a:effectLst/>
                        </a:rPr>
                        <a:t>163</a:t>
                      </a:r>
                      <a:endParaRPr lang="lv-LV" sz="2000" b="0" i="0" u="none" strike="noStrike" dirty="0">
                        <a:solidFill>
                          <a:schemeClr val="tx1"/>
                        </a:solidFill>
                        <a:effectLst/>
                        <a:latin typeface="+mj-lt"/>
                        <a:cs typeface="Times New Roman" panose="02020603050405020304" pitchFamily="18" charset="0"/>
                      </a:endParaRPr>
                    </a:p>
                  </a:txBody>
                  <a:tcPr marL="9525" marR="9525" marT="9525" marB="0" anchor="ctr"/>
                </a:tc>
                <a:tc>
                  <a:txBody>
                    <a:bodyPr/>
                    <a:lstStyle/>
                    <a:p>
                      <a:pPr algn="ctr" rtl="0" fontAlgn="ctr"/>
                      <a:endParaRPr lang="lv-LV" sz="2000" b="0" i="0" u="none" strike="noStrike" dirty="0">
                        <a:solidFill>
                          <a:schemeClr val="tx1"/>
                        </a:solidFill>
                        <a:effectLst/>
                        <a:latin typeface="+mj-lt"/>
                        <a:cs typeface="Times New Roman" panose="02020603050405020304" pitchFamily="18" charset="0"/>
                      </a:endParaRPr>
                    </a:p>
                  </a:txBody>
                  <a:tcPr marL="9525" marR="9525" marT="9525" marB="0" anchor="ctr"/>
                </a:tc>
                <a:tc>
                  <a:txBody>
                    <a:bodyPr/>
                    <a:lstStyle/>
                    <a:p>
                      <a:pPr algn="ctr" rtl="0" fontAlgn="ctr"/>
                      <a:r>
                        <a:rPr lang="lv-LV" sz="2000" u="none" strike="noStrike" dirty="0">
                          <a:effectLst/>
                        </a:rPr>
                        <a:t>59</a:t>
                      </a:r>
                      <a:endParaRPr lang="lv-LV" sz="2000" b="0" i="0" u="none" strike="noStrike" dirty="0">
                        <a:solidFill>
                          <a:schemeClr val="tx1"/>
                        </a:solidFill>
                        <a:effectLst/>
                        <a:latin typeface="+mj-lt"/>
                        <a:cs typeface="Times New Roman" panose="02020603050405020304" pitchFamily="18" charset="0"/>
                      </a:endParaRPr>
                    </a:p>
                  </a:txBody>
                  <a:tcPr marL="9525" marR="9525" marT="9525" marB="0" anchor="ctr"/>
                </a:tc>
                <a:tc>
                  <a:txBody>
                    <a:bodyPr/>
                    <a:lstStyle/>
                    <a:p>
                      <a:pPr algn="ctr" rtl="0" fontAlgn="ctr"/>
                      <a:r>
                        <a:rPr lang="lv-LV" sz="2000" u="none" strike="noStrike" dirty="0">
                          <a:effectLst/>
                        </a:rPr>
                        <a:t>1008</a:t>
                      </a:r>
                      <a:endParaRPr lang="lv-LV" sz="2000" b="1" i="0" u="none" strike="noStrike" dirty="0">
                        <a:solidFill>
                          <a:schemeClr val="tx1"/>
                        </a:solidFill>
                        <a:effectLst/>
                        <a:latin typeface="+mj-lt"/>
                        <a:cs typeface="Times New Roman" panose="02020603050405020304" pitchFamily="18" charset="0"/>
                      </a:endParaRPr>
                    </a:p>
                  </a:txBody>
                  <a:tcPr marL="9525" marR="9525" marT="9525" marB="0" anchor="ctr"/>
                </a:tc>
                <a:extLst>
                  <a:ext uri="{0D108BD9-81ED-4DB2-BD59-A6C34878D82A}">
                    <a16:rowId xmlns:a16="http://schemas.microsoft.com/office/drawing/2014/main" val="2433047775"/>
                  </a:ext>
                </a:extLst>
              </a:tr>
              <a:tr h="1007769">
                <a:tc>
                  <a:txBody>
                    <a:bodyPr/>
                    <a:lstStyle/>
                    <a:p>
                      <a:pPr algn="ctr"/>
                      <a:r>
                        <a:rPr lang="lv-LV" sz="2000" dirty="0"/>
                        <a:t>2018./19.</a:t>
                      </a:r>
                    </a:p>
                    <a:p>
                      <a:pPr algn="ctr"/>
                      <a:r>
                        <a:rPr lang="lv-LV" sz="2000" dirty="0"/>
                        <a:t>II semestris</a:t>
                      </a:r>
                      <a:endParaRPr lang="lv-LV" sz="2000" dirty="0">
                        <a:latin typeface="+mj-lt"/>
                        <a:cs typeface="Times New Roman" panose="02020603050405020304" pitchFamily="18" charset="0"/>
                      </a:endParaRPr>
                    </a:p>
                  </a:txBody>
                  <a:tcPr anchor="ctr"/>
                </a:tc>
                <a:tc>
                  <a:txBody>
                    <a:bodyPr/>
                    <a:lstStyle/>
                    <a:p>
                      <a:pPr algn="ctr" rtl="0" fontAlgn="b"/>
                      <a:r>
                        <a:rPr lang="lv-LV" sz="2000" u="none" strike="noStrike" dirty="0">
                          <a:effectLst/>
                        </a:rPr>
                        <a:t>108</a:t>
                      </a:r>
                      <a:endParaRPr lang="lv-LV" sz="2000" b="0"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rtl="0" fontAlgn="b"/>
                      <a:r>
                        <a:rPr lang="lv-LV" sz="2000" u="none" strike="noStrike" dirty="0">
                          <a:effectLst/>
                        </a:rPr>
                        <a:t>15</a:t>
                      </a:r>
                      <a:endParaRPr lang="lv-LV" sz="2000" b="0"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rtl="0" fontAlgn="b"/>
                      <a:r>
                        <a:rPr lang="lv-LV" sz="2000" u="none" strike="noStrike" dirty="0">
                          <a:effectLst/>
                        </a:rPr>
                        <a:t>48</a:t>
                      </a:r>
                      <a:endParaRPr lang="lv-LV" sz="2000" b="0"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rtl="0" fontAlgn="b"/>
                      <a:r>
                        <a:rPr lang="lv-LV" sz="2000" u="none" strike="noStrike" dirty="0">
                          <a:effectLst/>
                        </a:rPr>
                        <a:t>56</a:t>
                      </a:r>
                      <a:endParaRPr lang="lv-LV" sz="2000" b="0"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rtl="0" fontAlgn="b"/>
                      <a:r>
                        <a:rPr lang="lv-LV" sz="2000" u="none" strike="noStrike" dirty="0">
                          <a:effectLst/>
                        </a:rPr>
                        <a:t>30</a:t>
                      </a:r>
                      <a:endParaRPr lang="lv-LV" sz="2000" b="0"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rtl="0" fontAlgn="b"/>
                      <a:r>
                        <a:rPr lang="lv-LV" sz="2000" u="none" strike="noStrike" dirty="0">
                          <a:effectLst/>
                        </a:rPr>
                        <a:t>249</a:t>
                      </a:r>
                      <a:endParaRPr lang="lv-LV" sz="2000" b="0"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rtl="0" fontAlgn="b"/>
                      <a:r>
                        <a:rPr lang="lv-LV" sz="2000" u="none" strike="noStrike" dirty="0">
                          <a:effectLst/>
                        </a:rPr>
                        <a:t>290</a:t>
                      </a:r>
                      <a:endParaRPr lang="lv-LV" sz="2000" b="0"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rtl="0" fontAlgn="b"/>
                      <a:r>
                        <a:rPr lang="lv-LV" sz="2000" u="none" strike="noStrike" dirty="0">
                          <a:effectLst/>
                        </a:rPr>
                        <a:t>207</a:t>
                      </a:r>
                      <a:endParaRPr lang="lv-LV" sz="2000" b="0"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rtl="0" fontAlgn="b"/>
                      <a:r>
                        <a:rPr lang="lv-LV" sz="2000" u="none" strike="noStrike" dirty="0">
                          <a:effectLst/>
                        </a:rPr>
                        <a:t>1103</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extLst>
                  <a:ext uri="{0D108BD9-81ED-4DB2-BD59-A6C34878D82A}">
                    <a16:rowId xmlns:a16="http://schemas.microsoft.com/office/drawing/2014/main" val="4037557621"/>
                  </a:ext>
                </a:extLst>
              </a:tr>
              <a:tr h="1062578">
                <a:tc>
                  <a:txBody>
                    <a:bodyPr/>
                    <a:lstStyle/>
                    <a:p>
                      <a:pPr algn="ctr"/>
                      <a:r>
                        <a:rPr lang="lv-LV" sz="2000" dirty="0"/>
                        <a:t>2019./20.</a:t>
                      </a:r>
                    </a:p>
                    <a:p>
                      <a:pPr algn="ctr"/>
                      <a:r>
                        <a:rPr lang="lv-LV" sz="2000" dirty="0"/>
                        <a:t>I semestris</a:t>
                      </a:r>
                      <a:endParaRPr lang="lv-LV" sz="2000" dirty="0">
                        <a:latin typeface="+mj-lt"/>
                        <a:cs typeface="Times New Roman" panose="02020603050405020304" pitchFamily="18" charset="0"/>
                      </a:endParaRPr>
                    </a:p>
                  </a:txBody>
                  <a:tcPr anchor="ctr"/>
                </a:tc>
                <a:tc>
                  <a:txBody>
                    <a:bodyPr/>
                    <a:lstStyle/>
                    <a:p>
                      <a:pPr algn="ctr" rtl="0" fontAlgn="ctr"/>
                      <a:r>
                        <a:rPr lang="lv-LV" sz="2000" u="none" strike="noStrike" dirty="0">
                          <a:effectLst/>
                        </a:rPr>
                        <a:t>118</a:t>
                      </a:r>
                      <a:endParaRPr lang="lv-LV" sz="2000" b="0"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rtl="0" fontAlgn="ctr"/>
                      <a:endParaRPr lang="lv-LV" sz="2000" b="0"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rtl="0" fontAlgn="ctr"/>
                      <a:r>
                        <a:rPr lang="lv-LV" sz="2000" u="none" strike="noStrike">
                          <a:effectLst/>
                        </a:rPr>
                        <a:t>888</a:t>
                      </a:r>
                      <a:endParaRPr lang="lv-LV" sz="2000" b="0" i="0" u="none" strike="noStrike">
                        <a:solidFill>
                          <a:srgbClr val="000000"/>
                        </a:solidFill>
                        <a:effectLst/>
                        <a:latin typeface="+mj-lt"/>
                        <a:cs typeface="Times New Roman" panose="02020603050405020304" pitchFamily="18" charset="0"/>
                      </a:endParaRPr>
                    </a:p>
                  </a:txBody>
                  <a:tcPr marL="9525" marR="9525" marT="9525" marB="0" anchor="ctr"/>
                </a:tc>
                <a:tc>
                  <a:txBody>
                    <a:bodyPr/>
                    <a:lstStyle/>
                    <a:p>
                      <a:pPr algn="ctr" rtl="0" fontAlgn="ctr"/>
                      <a:endParaRPr lang="lv-LV" sz="2000" b="0"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rtl="0" fontAlgn="ctr"/>
                      <a:endParaRPr lang="lv-LV" sz="2000" b="0"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rtl="0" fontAlgn="ctr"/>
                      <a:r>
                        <a:rPr lang="lv-LV" sz="2000" u="none" strike="noStrike" dirty="0">
                          <a:effectLst/>
                        </a:rPr>
                        <a:t>344</a:t>
                      </a:r>
                      <a:endParaRPr lang="lv-LV" sz="2000" b="0"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rtl="0" fontAlgn="ctr"/>
                      <a:r>
                        <a:rPr lang="lv-LV" sz="2000" u="none" strike="noStrike" dirty="0">
                          <a:effectLst/>
                        </a:rPr>
                        <a:t>60</a:t>
                      </a:r>
                      <a:endParaRPr lang="lv-LV" sz="2000" b="0"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rtl="0" fontAlgn="ctr"/>
                      <a:r>
                        <a:rPr lang="lv-LV" sz="2000" u="none" strike="noStrike" dirty="0">
                          <a:effectLst/>
                        </a:rPr>
                        <a:t>108</a:t>
                      </a:r>
                      <a:endParaRPr lang="lv-LV" sz="2000" b="0"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rtl="0" fontAlgn="ctr"/>
                      <a:r>
                        <a:rPr lang="lv-LV" sz="2000" u="none" strike="noStrike" dirty="0">
                          <a:effectLst/>
                        </a:rPr>
                        <a:t>1518</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extLst>
                  <a:ext uri="{0D108BD9-81ED-4DB2-BD59-A6C34878D82A}">
                    <a16:rowId xmlns:a16="http://schemas.microsoft.com/office/drawing/2014/main" val="1153548055"/>
                  </a:ext>
                </a:extLst>
              </a:tr>
              <a:tr h="583867">
                <a:tc>
                  <a:txBody>
                    <a:bodyPr/>
                    <a:lstStyle/>
                    <a:p>
                      <a:pPr algn="ctr"/>
                      <a:r>
                        <a:rPr lang="lv-LV" sz="2000" b="1" dirty="0"/>
                        <a:t>Kopā</a:t>
                      </a:r>
                      <a:endParaRPr lang="lv-LV" sz="2000" b="1" dirty="0">
                        <a:latin typeface="+mj-lt"/>
                        <a:cs typeface="Times New Roman" panose="02020603050405020304" pitchFamily="18" charset="0"/>
                      </a:endParaRPr>
                    </a:p>
                  </a:txBody>
                  <a:tcPr anchor="ctr"/>
                </a:tc>
                <a:tc>
                  <a:txBody>
                    <a:bodyPr/>
                    <a:lstStyle/>
                    <a:p>
                      <a:pPr algn="ctr" fontAlgn="b"/>
                      <a:r>
                        <a:rPr lang="lv-LV" sz="2000" b="1" u="none" strike="noStrike" dirty="0">
                          <a:effectLst/>
                        </a:rPr>
                        <a:t>280</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b"/>
                      <a:r>
                        <a:rPr lang="lv-LV" sz="2000" b="1" u="none" strike="noStrike" dirty="0">
                          <a:effectLst/>
                        </a:rPr>
                        <a:t>75</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b"/>
                      <a:r>
                        <a:rPr lang="lv-LV" sz="2000" b="1" u="none" strike="noStrike" dirty="0">
                          <a:effectLst/>
                        </a:rPr>
                        <a:t>1502</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b"/>
                      <a:r>
                        <a:rPr lang="lv-LV" sz="2000" b="1" u="none" strike="noStrike" dirty="0">
                          <a:effectLst/>
                        </a:rPr>
                        <a:t>56</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b"/>
                      <a:r>
                        <a:rPr lang="lv-LV" sz="2000" b="1" u="none" strike="noStrike" dirty="0">
                          <a:effectLst/>
                        </a:rPr>
                        <a:t>136</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b"/>
                      <a:r>
                        <a:rPr lang="lv-LV" sz="2000" b="1" u="none" strike="noStrike" dirty="0">
                          <a:effectLst/>
                        </a:rPr>
                        <a:t>756</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b"/>
                      <a:r>
                        <a:rPr lang="lv-LV" sz="2000" b="1" u="none" strike="noStrike" dirty="0">
                          <a:effectLst/>
                        </a:rPr>
                        <a:t>350</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b"/>
                      <a:r>
                        <a:rPr lang="lv-LV" sz="2000" b="1" u="none" strike="noStrike" dirty="0">
                          <a:effectLst/>
                        </a:rPr>
                        <a:t>374</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tc>
                  <a:txBody>
                    <a:bodyPr/>
                    <a:lstStyle/>
                    <a:p>
                      <a:pPr algn="ctr" fontAlgn="b"/>
                      <a:r>
                        <a:rPr lang="lv-LV" sz="2000" b="1" u="none" strike="noStrike" dirty="0">
                          <a:effectLst/>
                        </a:rPr>
                        <a:t>3629</a:t>
                      </a:r>
                      <a:endParaRPr lang="lv-LV" sz="2000" b="1" i="0" u="none" strike="noStrike" dirty="0">
                        <a:solidFill>
                          <a:srgbClr val="000000"/>
                        </a:solidFill>
                        <a:effectLst/>
                        <a:latin typeface="+mj-lt"/>
                        <a:cs typeface="Times New Roman" panose="02020603050405020304" pitchFamily="18" charset="0"/>
                      </a:endParaRPr>
                    </a:p>
                  </a:txBody>
                  <a:tcPr marL="9525" marR="9525" marT="9525" marB="0" anchor="ctr"/>
                </a:tc>
                <a:extLst>
                  <a:ext uri="{0D108BD9-81ED-4DB2-BD59-A6C34878D82A}">
                    <a16:rowId xmlns:a16="http://schemas.microsoft.com/office/drawing/2014/main" val="3052620711"/>
                  </a:ext>
                </a:extLst>
              </a:tr>
            </a:tbl>
          </a:graphicData>
        </a:graphic>
      </p:graphicFrame>
      <p:pic>
        <p:nvPicPr>
          <p:cNvPr id="4" name="Picture 3">
            <a:extLst>
              <a:ext uri="{FF2B5EF4-FFF2-40B4-BE49-F238E27FC236}">
                <a16:creationId xmlns:a16="http://schemas.microsoft.com/office/drawing/2014/main" id="{CCA0A046-E202-49EF-8FAA-158A7BF140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649" y="302699"/>
            <a:ext cx="1136302" cy="693814"/>
          </a:xfrm>
          <a:prstGeom prst="rect">
            <a:avLst/>
          </a:prstGeom>
        </p:spPr>
      </p:pic>
    </p:spTree>
    <p:extLst>
      <p:ext uri="{BB962C8B-B14F-4D97-AF65-F5344CB8AC3E}">
        <p14:creationId xmlns:p14="http://schemas.microsoft.com/office/powerpoint/2010/main" val="388536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211B5-FE89-4AB9-B6E7-7CD8F89A2A82}"/>
              </a:ext>
            </a:extLst>
          </p:cNvPr>
          <p:cNvSpPr>
            <a:spLocks noGrp="1"/>
          </p:cNvSpPr>
          <p:nvPr>
            <p:ph type="title"/>
          </p:nvPr>
        </p:nvSpPr>
        <p:spPr>
          <a:xfrm>
            <a:off x="1818166" y="265814"/>
            <a:ext cx="9569303" cy="1325563"/>
          </a:xfrm>
        </p:spPr>
        <p:txBody>
          <a:bodyPr>
            <a:noAutofit/>
          </a:bodyPr>
          <a:lstStyle/>
          <a:p>
            <a:pPr algn="ctr"/>
            <a:r>
              <a:rPr lang="lv-LV" sz="3200" b="1" dirty="0"/>
              <a:t>Ģimnāzijas Padomē aplūkotie jautājumi pārskata periodā</a:t>
            </a:r>
            <a:br>
              <a:rPr lang="lv-LV" sz="3200" dirty="0"/>
            </a:br>
            <a:endParaRPr lang="lv-LV" sz="3200" dirty="0"/>
          </a:p>
        </p:txBody>
      </p:sp>
      <p:sp>
        <p:nvSpPr>
          <p:cNvPr id="3" name="Content Placeholder 2">
            <a:extLst>
              <a:ext uri="{FF2B5EF4-FFF2-40B4-BE49-F238E27FC236}">
                <a16:creationId xmlns:a16="http://schemas.microsoft.com/office/drawing/2014/main" id="{537E6B08-8D08-412F-848A-8B19A68B49BA}"/>
              </a:ext>
            </a:extLst>
          </p:cNvPr>
          <p:cNvSpPr>
            <a:spLocks noGrp="1"/>
          </p:cNvSpPr>
          <p:nvPr>
            <p:ph idx="1"/>
          </p:nvPr>
        </p:nvSpPr>
        <p:spPr>
          <a:xfrm>
            <a:off x="804530" y="1265274"/>
            <a:ext cx="10657368" cy="5326912"/>
          </a:xfrm>
        </p:spPr>
        <p:txBody>
          <a:bodyPr>
            <a:normAutofit fontScale="77500" lnSpcReduction="20000"/>
          </a:bodyPr>
          <a:lstStyle/>
          <a:p>
            <a:pPr marL="0" indent="0">
              <a:buNone/>
            </a:pPr>
            <a:endParaRPr lang="lv-LV" dirty="0"/>
          </a:p>
          <a:p>
            <a:pPr marL="0" lvl="0" indent="0">
              <a:buNone/>
            </a:pPr>
            <a:r>
              <a:rPr lang="lv-LV" dirty="0"/>
              <a:t>Izskatītas un akceptētas izmaiņas vispārējās vidējās izglītības programmās:</a:t>
            </a:r>
          </a:p>
          <a:p>
            <a:pPr lvl="0"/>
            <a:r>
              <a:rPr lang="lv-LV" dirty="0"/>
              <a:t>Vidējās izglītības programmas dabaszinātņu virzienos  (matemātikas un fizikas un matemātikas ķīmijas un bioloģijas virzienos) papildinātas ar mācību priekšmetu Matemātiskā analīze;</a:t>
            </a:r>
          </a:p>
          <a:p>
            <a:pPr lvl="0"/>
            <a:r>
              <a:rPr lang="lv-LV" dirty="0"/>
              <a:t>Apvienotas </a:t>
            </a:r>
            <a:r>
              <a:rPr lang="lv-LV" dirty="0" err="1"/>
              <a:t>komerczinību</a:t>
            </a:r>
            <a:r>
              <a:rPr lang="lv-LV" dirty="0"/>
              <a:t> virziena un ekonomikas virziena programmas apvienotas, saglabājot labāko no abām un palielinot skolēnu izvēli 12.klasē un iekļaujot mācību priekšmetu Ievads matemātiskajā analīze;</a:t>
            </a:r>
          </a:p>
          <a:p>
            <a:pPr lvl="0"/>
            <a:r>
              <a:rPr lang="lv-LV" dirty="0"/>
              <a:t>Izveidota jauna matemātikas un </a:t>
            </a:r>
            <a:r>
              <a:rPr lang="lv-LV" dirty="0" err="1"/>
              <a:t>dabaszinību</a:t>
            </a:r>
            <a:r>
              <a:rPr lang="lv-LV" dirty="0"/>
              <a:t> programma (bez īpašas specializācijas kādā no dabas zinātnēm), iekļaujot mācību priekšmetu Matemātiskā analīze;</a:t>
            </a:r>
          </a:p>
          <a:p>
            <a:pPr lvl="0"/>
            <a:r>
              <a:rPr lang="lv-LV" dirty="0"/>
              <a:t>Pilnveidota vispārējās vidējās izglītības programma humanitārā virziena programma, iekļaujot mācību priekšmetu Filozofija un palielinot trešās svešvalodas izvēli ar mācību priekšmetu Latīņu valoda. </a:t>
            </a:r>
          </a:p>
          <a:p>
            <a:pPr lvl="0"/>
            <a:r>
              <a:rPr lang="lv-LV" b="1" dirty="0"/>
              <a:t>Ieguvumi:</a:t>
            </a:r>
            <a:r>
              <a:rPr lang="lv-LV" dirty="0"/>
              <a:t>  veiktie pilnveidojumi piedāvātajās izglītības programmās skolēnu uzņemšanā 10.klasē 2018./2019.m.g.  nodrošināja to, ka atbilstoši konkursa rezultātiem 95% no pretendentiem iestājās 10. klasē un varēja nokļūt tajās izglītības programmās, kuras atbilda viņu  pirmajai un otrajai izvēlei.</a:t>
            </a:r>
          </a:p>
          <a:p>
            <a:endParaRPr lang="lv-LV" dirty="0"/>
          </a:p>
        </p:txBody>
      </p:sp>
      <p:pic>
        <p:nvPicPr>
          <p:cNvPr id="6" name="Picture 5">
            <a:extLst>
              <a:ext uri="{FF2B5EF4-FFF2-40B4-BE49-F238E27FC236}">
                <a16:creationId xmlns:a16="http://schemas.microsoft.com/office/drawing/2014/main" id="{593F6813-F5BB-44E8-AD24-0AB5A58B91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649" y="302699"/>
            <a:ext cx="1136302" cy="693814"/>
          </a:xfrm>
          <a:prstGeom prst="rect">
            <a:avLst/>
          </a:prstGeom>
        </p:spPr>
      </p:pic>
    </p:spTree>
    <p:extLst>
      <p:ext uri="{BB962C8B-B14F-4D97-AF65-F5344CB8AC3E}">
        <p14:creationId xmlns:p14="http://schemas.microsoft.com/office/powerpoint/2010/main" val="3342522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6E5E0-0826-45B5-A1E3-3B3A53766705}"/>
              </a:ext>
            </a:extLst>
          </p:cNvPr>
          <p:cNvSpPr>
            <a:spLocks noGrp="1"/>
          </p:cNvSpPr>
          <p:nvPr>
            <p:ph type="title"/>
          </p:nvPr>
        </p:nvSpPr>
        <p:spPr>
          <a:xfrm>
            <a:off x="2009552" y="365125"/>
            <a:ext cx="9344247" cy="1325563"/>
          </a:xfrm>
        </p:spPr>
        <p:txBody>
          <a:bodyPr>
            <a:normAutofit/>
          </a:bodyPr>
          <a:lstStyle/>
          <a:p>
            <a:pPr algn="ctr"/>
            <a:r>
              <a:rPr lang="lv-LV" sz="3200" b="1" dirty="0"/>
              <a:t>Ģimnāzijas Padomē aplūkotie jautājumi pārskata periodā</a:t>
            </a:r>
            <a:endParaRPr lang="lv-LV" sz="3200" dirty="0"/>
          </a:p>
        </p:txBody>
      </p:sp>
      <p:sp>
        <p:nvSpPr>
          <p:cNvPr id="5" name="Rectangle 4">
            <a:extLst>
              <a:ext uri="{FF2B5EF4-FFF2-40B4-BE49-F238E27FC236}">
                <a16:creationId xmlns:a16="http://schemas.microsoft.com/office/drawing/2014/main" id="{F3746740-15A4-4F1B-BF0F-8BAAFEF34BF3}"/>
              </a:ext>
            </a:extLst>
          </p:cNvPr>
          <p:cNvSpPr/>
          <p:nvPr/>
        </p:nvSpPr>
        <p:spPr>
          <a:xfrm>
            <a:off x="838200" y="1759632"/>
            <a:ext cx="10294088" cy="3801682"/>
          </a:xfrm>
          <a:prstGeom prst="rect">
            <a:avLst/>
          </a:prstGeom>
        </p:spPr>
        <p:txBody>
          <a:bodyPr wrap="square">
            <a:spAutoFit/>
          </a:bodyPr>
          <a:lstStyle/>
          <a:p>
            <a:pPr lvl="0" algn="just">
              <a:lnSpc>
                <a:spcPct val="107000"/>
              </a:lnSpc>
              <a:spcAft>
                <a:spcPts val="800"/>
              </a:spcAft>
            </a:pPr>
            <a:r>
              <a:rPr lang="lv-LV" sz="2200" dirty="0">
                <a:ea typeface="Calibri" panose="020F0502020204030204" pitchFamily="34" charset="0"/>
                <a:cs typeface="Times New Roman" panose="02020603050405020304" pitchFamily="18" charset="0"/>
              </a:rPr>
              <a:t>Pārstrādāta programma 11.SB un 12.SB klasei IB Diploma programma tika integrēta vidējās izglītības vispārizglītojošajā programmā (pirms tam tā bija integrēta dabaszinātņu virziena programmā), piedāvājot IB skolēnu izvēlē vairākus humanitārus mācību priekšmetus. </a:t>
            </a:r>
          </a:p>
          <a:p>
            <a:pPr lvl="0" algn="just">
              <a:lnSpc>
                <a:spcPct val="107000"/>
              </a:lnSpc>
              <a:spcAft>
                <a:spcPts val="800"/>
              </a:spcAft>
            </a:pPr>
            <a:endParaRPr lang="lv-LV" sz="2200" dirty="0">
              <a:ea typeface="Calibri" panose="020F0502020204030204" pitchFamily="34" charset="0"/>
              <a:cs typeface="Times New Roman" panose="02020603050405020304" pitchFamily="18" charset="0"/>
            </a:endParaRPr>
          </a:p>
          <a:p>
            <a:r>
              <a:rPr lang="lv-LV" sz="2200" b="1" dirty="0">
                <a:ea typeface="Calibri" panose="020F0502020204030204" pitchFamily="34" charset="0"/>
              </a:rPr>
              <a:t>Ieguvumi:  </a:t>
            </a:r>
            <a:r>
              <a:rPr lang="lv-LV" sz="2200" dirty="0">
                <a:ea typeface="Calibri" panose="020F0502020204030204" pitchFamily="34" charset="0"/>
              </a:rPr>
              <a:t>Skolēniem līdzsvarojās mācību slodze un 12.klasē lielāku uzmanību var veltīt IB programmas prasībām,  papildinājās mācību priekšmetu saraksts (otrā svešvaloda un vēsture), kuros var izvēlēties to apguves līmeni (HL-augstākais un SL- standarta). 2018./2019.m.g. IB DP 12.klases skolēnu kopējie rezultāt Diploma programmā būtiski uzlabojās.</a:t>
            </a:r>
            <a:endParaRPr lang="lv-LV" sz="2200" dirty="0"/>
          </a:p>
        </p:txBody>
      </p:sp>
      <p:pic>
        <p:nvPicPr>
          <p:cNvPr id="6" name="Picture 5">
            <a:extLst>
              <a:ext uri="{FF2B5EF4-FFF2-40B4-BE49-F238E27FC236}">
                <a16:creationId xmlns:a16="http://schemas.microsoft.com/office/drawing/2014/main" id="{23EFCBA5-BF63-4675-BBCD-B1FC1A23E8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649" y="302699"/>
            <a:ext cx="1136302" cy="693814"/>
          </a:xfrm>
          <a:prstGeom prst="rect">
            <a:avLst/>
          </a:prstGeom>
        </p:spPr>
      </p:pic>
    </p:spTree>
    <p:extLst>
      <p:ext uri="{BB962C8B-B14F-4D97-AF65-F5344CB8AC3E}">
        <p14:creationId xmlns:p14="http://schemas.microsoft.com/office/powerpoint/2010/main" val="104686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E3818-B45C-42B4-8D0C-8834A1CFE785}"/>
              </a:ext>
            </a:extLst>
          </p:cNvPr>
          <p:cNvSpPr>
            <a:spLocks noGrp="1"/>
          </p:cNvSpPr>
          <p:nvPr>
            <p:ph type="title"/>
          </p:nvPr>
        </p:nvSpPr>
        <p:spPr>
          <a:xfrm>
            <a:off x="1860698" y="365125"/>
            <a:ext cx="9493101" cy="1325563"/>
          </a:xfrm>
        </p:spPr>
        <p:txBody>
          <a:bodyPr>
            <a:normAutofit/>
          </a:bodyPr>
          <a:lstStyle/>
          <a:p>
            <a:pPr algn="ctr"/>
            <a:r>
              <a:rPr lang="lv-LV" sz="3200" b="1" dirty="0"/>
              <a:t>Ģimnāzijas Padomē aplūkotie jautājumi pārskata periodā</a:t>
            </a:r>
            <a:endParaRPr lang="lv-LV" sz="3200" dirty="0"/>
          </a:p>
        </p:txBody>
      </p:sp>
      <p:sp>
        <p:nvSpPr>
          <p:cNvPr id="3" name="Content Placeholder 2">
            <a:extLst>
              <a:ext uri="{FF2B5EF4-FFF2-40B4-BE49-F238E27FC236}">
                <a16:creationId xmlns:a16="http://schemas.microsoft.com/office/drawing/2014/main" id="{CE8FECF3-4623-4FE9-8E7B-6FB3F6A61345}"/>
              </a:ext>
            </a:extLst>
          </p:cNvPr>
          <p:cNvSpPr>
            <a:spLocks noGrp="1"/>
          </p:cNvSpPr>
          <p:nvPr>
            <p:ph idx="1"/>
          </p:nvPr>
        </p:nvSpPr>
        <p:spPr/>
        <p:txBody>
          <a:bodyPr>
            <a:normAutofit/>
          </a:bodyPr>
          <a:lstStyle/>
          <a:p>
            <a:pPr marL="0" lvl="0" indent="0">
              <a:buNone/>
            </a:pPr>
            <a:r>
              <a:rPr lang="lv-LV" sz="2200" dirty="0"/>
              <a:t>Saskaņots ģimnāzijas vadības priekšlikums piedalīties apvienotajā iestājpārbaudījumā matemātikā uz Rīgas Valsts 1. ģimnāzijas, Rīgas Valsts 2. ģimnāzijas Rīgas Valsts 3. ģimnāzijas 10.klasi.</a:t>
            </a:r>
          </a:p>
          <a:p>
            <a:pPr marL="0" lvl="0" indent="0">
              <a:buNone/>
            </a:pPr>
            <a:endParaRPr lang="lv-LV" sz="2200" dirty="0"/>
          </a:p>
          <a:p>
            <a:pPr marL="0" lvl="0" indent="0">
              <a:buNone/>
            </a:pPr>
            <a:r>
              <a:rPr lang="lv-LV" sz="2200" dirty="0"/>
              <a:t> Saskaņoti grozījumi ģimnāzijas iekšējās kārtības noteikumos  </a:t>
            </a:r>
            <a:r>
              <a:rPr lang="lv-LV" sz="2200" i="1" dirty="0">
                <a:hlinkClick r:id="rId2"/>
              </a:rPr>
              <a:t>Kārtība skolēnu uzņemšanai Rīgas Valsts 2.ģimnāzijā</a:t>
            </a:r>
            <a:endParaRPr lang="lv-LV" sz="2200" i="1" dirty="0"/>
          </a:p>
          <a:p>
            <a:pPr marL="0" lvl="0" indent="0">
              <a:buNone/>
            </a:pPr>
            <a:endParaRPr lang="lv-LV" sz="2200" dirty="0"/>
          </a:p>
          <a:p>
            <a:pPr marL="0" lvl="0" indent="0">
              <a:buNone/>
            </a:pPr>
            <a:r>
              <a:rPr lang="lv-LV" sz="2200" dirty="0"/>
              <a:t>Ģimnāzijas padome regulāri iepazinusies ar pedagoģiskajā padomē apskatīto ziņojumu par konkrētā mācību gada skolēnu sniegumiem eksāmenos, valsts pārbaudes darbos, olimpiādēs un citām aizvadītā mācību gada aktualitātēm un uzdevumiem jaunajam mācību gadam.</a:t>
            </a:r>
          </a:p>
          <a:p>
            <a:pPr marL="0" indent="0">
              <a:buNone/>
            </a:pPr>
            <a:endParaRPr lang="lv-LV" sz="2200" dirty="0"/>
          </a:p>
        </p:txBody>
      </p:sp>
      <p:pic>
        <p:nvPicPr>
          <p:cNvPr id="4" name="Picture 3">
            <a:extLst>
              <a:ext uri="{FF2B5EF4-FFF2-40B4-BE49-F238E27FC236}">
                <a16:creationId xmlns:a16="http://schemas.microsoft.com/office/drawing/2014/main" id="{D63452EB-CBB6-48FB-A372-0633926528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649" y="302699"/>
            <a:ext cx="1136302" cy="693814"/>
          </a:xfrm>
          <a:prstGeom prst="rect">
            <a:avLst/>
          </a:prstGeom>
        </p:spPr>
      </p:pic>
    </p:spTree>
    <p:extLst>
      <p:ext uri="{BB962C8B-B14F-4D97-AF65-F5344CB8AC3E}">
        <p14:creationId xmlns:p14="http://schemas.microsoft.com/office/powerpoint/2010/main" val="1309393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FEE31-50C4-49D9-BB22-92F9447BD636}"/>
              </a:ext>
            </a:extLst>
          </p:cNvPr>
          <p:cNvSpPr>
            <a:spLocks noGrp="1"/>
          </p:cNvSpPr>
          <p:nvPr>
            <p:ph type="ctrTitle"/>
          </p:nvPr>
        </p:nvSpPr>
        <p:spPr>
          <a:xfrm>
            <a:off x="1524000" y="1681655"/>
            <a:ext cx="9144000" cy="2186152"/>
          </a:xfrm>
        </p:spPr>
        <p:txBody>
          <a:bodyPr/>
          <a:lstStyle/>
          <a:p>
            <a:r>
              <a:rPr lang="lv-LV" dirty="0"/>
              <a:t>RV2. Ģ</a:t>
            </a:r>
            <a:br>
              <a:rPr lang="lv-LV" dirty="0"/>
            </a:br>
            <a:r>
              <a:rPr lang="lv-LV" dirty="0"/>
              <a:t>Skolēnu padome</a:t>
            </a:r>
          </a:p>
        </p:txBody>
      </p:sp>
      <p:pic>
        <p:nvPicPr>
          <p:cNvPr id="4" name="Picture 3">
            <a:extLst>
              <a:ext uri="{FF2B5EF4-FFF2-40B4-BE49-F238E27FC236}">
                <a16:creationId xmlns:a16="http://schemas.microsoft.com/office/drawing/2014/main" id="{F95C40B2-5DAE-43B1-8F65-7798A75F7C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079" y="274427"/>
            <a:ext cx="1309170" cy="799365"/>
          </a:xfrm>
          <a:prstGeom prst="rect">
            <a:avLst/>
          </a:prstGeom>
        </p:spPr>
      </p:pic>
      <p:pic>
        <p:nvPicPr>
          <p:cNvPr id="1026" name="Picture 2" descr="Image preview">
            <a:extLst>
              <a:ext uri="{FF2B5EF4-FFF2-40B4-BE49-F238E27FC236}">
                <a16:creationId xmlns:a16="http://schemas.microsoft.com/office/drawing/2014/main" id="{76EF630B-0FA9-4388-9C51-72C932E07E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838" y="0"/>
            <a:ext cx="97107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028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9214" y="222738"/>
            <a:ext cx="8986476" cy="922805"/>
          </a:xfrm>
        </p:spPr>
        <p:txBody>
          <a:bodyPr>
            <a:noAutofit/>
          </a:bodyPr>
          <a:lstStyle/>
          <a:p>
            <a:pPr algn="ctr"/>
            <a:r>
              <a:rPr lang="lv-LV" sz="3600" b="1" dirty="0">
                <a:cs typeface="Times New Roman" panose="02020603050405020304" pitchFamily="18" charset="0"/>
              </a:rPr>
              <a:t>2018./2019. MĀC. G. SKAITĻOS</a:t>
            </a:r>
            <a:endParaRPr lang="en-US" sz="3600" b="1" dirty="0">
              <a:cs typeface="Times New Roman" panose="02020603050405020304" pitchFamily="18" charset="0"/>
            </a:endParaRPr>
          </a:p>
        </p:txBody>
      </p:sp>
      <p:sp>
        <p:nvSpPr>
          <p:cNvPr id="3" name="Subtitle 2"/>
          <p:cNvSpPr>
            <a:spLocks noGrp="1"/>
          </p:cNvSpPr>
          <p:nvPr>
            <p:ph type="subTitle" idx="1"/>
          </p:nvPr>
        </p:nvSpPr>
        <p:spPr>
          <a:xfrm>
            <a:off x="587975" y="1588770"/>
            <a:ext cx="11162591" cy="4909331"/>
          </a:xfrm>
        </p:spPr>
        <p:txBody>
          <a:bodyPr>
            <a:noAutofit/>
          </a:bodyPr>
          <a:lstStyle/>
          <a:p>
            <a:pPr marL="370332" indent="-342900" algn="just">
              <a:buFont typeface="Wingdings" panose="05000000000000000000" pitchFamily="2" charset="2"/>
              <a:buChar char="§"/>
            </a:pPr>
            <a:r>
              <a:rPr lang="lv-LV" sz="2200" b="1" dirty="0">
                <a:latin typeface="+mj-lt"/>
                <a:cs typeface="Times New Roman" panose="02020603050405020304" pitchFamily="18" charset="0"/>
              </a:rPr>
              <a:t>816 skolēni  </a:t>
            </a:r>
            <a:r>
              <a:rPr lang="lv-LV" sz="2200" dirty="0">
                <a:latin typeface="+mj-lt"/>
                <a:cs typeface="Times New Roman" panose="02020603050405020304" pitchFamily="18" charset="0"/>
              </a:rPr>
              <a:t>(301 pamatizglītības un 515 vidējās izglītības posmā)</a:t>
            </a:r>
          </a:p>
          <a:p>
            <a:pPr marL="370332" indent="-342900" algn="just">
              <a:buFont typeface="Wingdings" panose="05000000000000000000" pitchFamily="2" charset="2"/>
              <a:buChar char="§"/>
            </a:pPr>
            <a:r>
              <a:rPr lang="lv-LV" sz="2200" b="1" dirty="0">
                <a:latin typeface="+mj-lt"/>
                <a:cs typeface="Times New Roman" panose="02020603050405020304" pitchFamily="18" charset="0"/>
              </a:rPr>
              <a:t>28 klases  </a:t>
            </a:r>
            <a:r>
              <a:rPr lang="lv-LV" sz="2200" dirty="0">
                <a:latin typeface="+mj-lt"/>
                <a:cs typeface="Times New Roman" panose="02020603050405020304" pitchFamily="18" charset="0"/>
              </a:rPr>
              <a:t>(vidējais skolēnu skaits klasē 29 skolēni)</a:t>
            </a:r>
          </a:p>
          <a:p>
            <a:pPr marL="370332" indent="-342900" algn="just">
              <a:buFont typeface="Wingdings" panose="05000000000000000000" pitchFamily="2" charset="2"/>
              <a:buChar char="§"/>
            </a:pPr>
            <a:r>
              <a:rPr lang="lv-LV" sz="2200" b="1" dirty="0">
                <a:latin typeface="+mj-lt"/>
                <a:cs typeface="Times New Roman" panose="02020603050405020304" pitchFamily="18" charset="0"/>
              </a:rPr>
              <a:t>vairāk kā 80 </a:t>
            </a:r>
            <a:r>
              <a:rPr lang="lv-LV" sz="2200" dirty="0">
                <a:latin typeface="+mj-lt"/>
                <a:cs typeface="Times New Roman" panose="02020603050405020304" pitchFamily="18" charset="0"/>
              </a:rPr>
              <a:t>skolotāji u. c. pedagoģiskie darbinieki (60,05 pilnas slodzes (pilna slodze – 30 stundas nedēļā) mācību priekšmetu skolotāju likmes)</a:t>
            </a:r>
          </a:p>
          <a:p>
            <a:pPr marL="370332" indent="-342900" algn="just">
              <a:buFont typeface="Wingdings" panose="05000000000000000000" pitchFamily="2" charset="2"/>
              <a:buChar char="§"/>
            </a:pPr>
            <a:r>
              <a:rPr lang="lv-LV" sz="2200" b="1" dirty="0">
                <a:latin typeface="+mj-lt"/>
                <a:cs typeface="Times New Roman" panose="02020603050405020304" pitchFamily="18" charset="0"/>
              </a:rPr>
              <a:t>2</a:t>
            </a:r>
            <a:r>
              <a:rPr lang="lv-LV" sz="2200" dirty="0">
                <a:latin typeface="+mj-lt"/>
                <a:cs typeface="Times New Roman" panose="02020603050405020304" pitchFamily="18" charset="0"/>
              </a:rPr>
              <a:t> pamatskolas izglītības programmas un </a:t>
            </a:r>
            <a:r>
              <a:rPr lang="lv-LV" sz="2200" b="1" dirty="0">
                <a:latin typeface="+mj-lt"/>
                <a:cs typeface="Times New Roman" panose="02020603050405020304" pitchFamily="18" charset="0"/>
              </a:rPr>
              <a:t>5</a:t>
            </a:r>
            <a:r>
              <a:rPr lang="lv-LV" sz="2200" dirty="0">
                <a:latin typeface="+mj-lt"/>
                <a:cs typeface="Times New Roman" panose="02020603050405020304" pitchFamily="18" charset="0"/>
              </a:rPr>
              <a:t> vispārējās vidējās izglītības programmas</a:t>
            </a:r>
          </a:p>
          <a:p>
            <a:pPr marL="370332" indent="-342900" algn="just">
              <a:buFont typeface="Wingdings" panose="05000000000000000000" pitchFamily="2" charset="2"/>
              <a:buChar char="§"/>
            </a:pPr>
            <a:r>
              <a:rPr lang="lv-LV" sz="2200" b="1" dirty="0">
                <a:latin typeface="+mj-lt"/>
                <a:cs typeface="Times New Roman" panose="02020603050405020304" pitchFamily="18" charset="0"/>
              </a:rPr>
              <a:t>33</a:t>
            </a:r>
            <a:r>
              <a:rPr lang="lv-LV" sz="2200" dirty="0">
                <a:latin typeface="+mj-lt"/>
                <a:cs typeface="Times New Roman" panose="02020603050405020304" pitchFamily="18" charset="0"/>
              </a:rPr>
              <a:t> pulciņu un projektu nodarbību piedāvājums (</a:t>
            </a:r>
            <a:r>
              <a:rPr lang="lv-LV" sz="2200" b="1" dirty="0">
                <a:latin typeface="+mj-lt"/>
                <a:cs typeface="Times New Roman" panose="02020603050405020304" pitchFamily="18" charset="0"/>
              </a:rPr>
              <a:t>361</a:t>
            </a:r>
            <a:r>
              <a:rPr lang="lv-LV" sz="2200" dirty="0">
                <a:latin typeface="+mj-lt"/>
                <a:cs typeface="Times New Roman" panose="02020603050405020304" pitchFamily="18" charset="0"/>
              </a:rPr>
              <a:t> skolēns piedalās ģimnāzijas ārpusskolas nodarbībās – kori, teātris, deju kolektīvs un dažādi pulciņi)</a:t>
            </a:r>
          </a:p>
          <a:p>
            <a:pPr marL="370332" indent="-342900" algn="just">
              <a:buFont typeface="Wingdings" panose="05000000000000000000" pitchFamily="2" charset="2"/>
              <a:buChar char="§"/>
            </a:pPr>
            <a:r>
              <a:rPr lang="lv-LV" sz="2200" dirty="0">
                <a:latin typeface="+mj-lt"/>
                <a:cs typeface="Times New Roman" panose="02020603050405020304" pitchFamily="18" charset="0"/>
              </a:rPr>
              <a:t>visi izdevumi (mācību process, skolas uzturēšana, interešu izglītībai, mācību literatūrai) vienam skolēnam gadā </a:t>
            </a:r>
            <a:r>
              <a:rPr lang="lv-LV" sz="2200">
                <a:latin typeface="+mj-lt"/>
                <a:cs typeface="Times New Roman" panose="02020603050405020304" pitchFamily="18" charset="0"/>
              </a:rPr>
              <a:t>– </a:t>
            </a:r>
            <a:r>
              <a:rPr lang="lv-LV" sz="2200" b="1">
                <a:latin typeface="+mj-lt"/>
                <a:cs typeface="Times New Roman" panose="02020603050405020304" pitchFamily="18" charset="0"/>
              </a:rPr>
              <a:t>1 870 </a:t>
            </a:r>
            <a:r>
              <a:rPr lang="lv-LV" sz="2200" b="1" dirty="0">
                <a:latin typeface="+mj-lt"/>
                <a:cs typeface="Times New Roman" panose="02020603050405020304" pitchFamily="18" charset="0"/>
              </a:rPr>
              <a:t>eiro</a:t>
            </a:r>
            <a:r>
              <a:rPr lang="lv-LV" sz="2200" dirty="0">
                <a:latin typeface="+mj-lt"/>
                <a:cs typeface="Times New Roman" panose="02020603050405020304" pitchFamily="18" charset="0"/>
              </a:rPr>
              <a:t>, </a:t>
            </a:r>
            <a:r>
              <a:rPr lang="lv-LV" sz="2200" b="1" dirty="0">
                <a:latin typeface="+mj-lt"/>
                <a:cs typeface="Times New Roman" panose="02020603050405020304" pitchFamily="18" charset="0"/>
              </a:rPr>
              <a:t>SB</a:t>
            </a:r>
            <a:r>
              <a:rPr lang="lv-LV" sz="2200" dirty="0">
                <a:latin typeface="+mj-lt"/>
                <a:cs typeface="Times New Roman" panose="02020603050405020304" pitchFamily="18" charset="0"/>
              </a:rPr>
              <a:t> integrētā programma </a:t>
            </a:r>
            <a:r>
              <a:rPr lang="lv-LV" sz="2200">
                <a:latin typeface="+mj-lt"/>
                <a:cs typeface="Times New Roman" panose="02020603050405020304" pitchFamily="18" charset="0"/>
              </a:rPr>
              <a:t>– </a:t>
            </a:r>
            <a:r>
              <a:rPr lang="lv-LV" sz="2200" b="1">
                <a:latin typeface="+mj-lt"/>
                <a:cs typeface="Times New Roman" panose="02020603050405020304" pitchFamily="18" charset="0"/>
              </a:rPr>
              <a:t>2 582 </a:t>
            </a:r>
            <a:r>
              <a:rPr lang="lv-LV" sz="2200" b="1" dirty="0">
                <a:latin typeface="+mj-lt"/>
                <a:cs typeface="Times New Roman" panose="02020603050405020304" pitchFamily="18" charset="0"/>
              </a:rPr>
              <a:t>eiro </a:t>
            </a:r>
            <a:r>
              <a:rPr lang="lv-LV" sz="2200" dirty="0">
                <a:latin typeface="+mj-lt"/>
                <a:cs typeface="Times New Roman" panose="02020603050405020304" pitchFamily="18" charset="0"/>
              </a:rPr>
              <a:t>(ieskaitot vecāku līdzfinansējumu)</a:t>
            </a:r>
          </a:p>
          <a:p>
            <a:pPr marL="370332" indent="-342900" algn="just">
              <a:buFont typeface="Wingdings" panose="05000000000000000000" pitchFamily="2" charset="2"/>
              <a:buChar char="§"/>
            </a:pPr>
            <a:r>
              <a:rPr lang="lv-LV" sz="2200" dirty="0">
                <a:latin typeface="+mj-lt"/>
                <a:cs typeface="Times New Roman" panose="02020603050405020304" pitchFamily="18" charset="0"/>
              </a:rPr>
              <a:t>izdevumi vienam skolēnam mācību grāmatu iegādei gadā – </a:t>
            </a:r>
            <a:r>
              <a:rPr lang="lv-LV" sz="2200" b="1" dirty="0">
                <a:latin typeface="+mj-lt"/>
                <a:cs typeface="Times New Roman" panose="02020603050405020304" pitchFamily="18" charset="0"/>
              </a:rPr>
              <a:t>28 eiro</a:t>
            </a:r>
          </a:p>
          <a:p>
            <a:pPr marL="370332" indent="-342900" algn="just">
              <a:buFont typeface="Wingdings" panose="05000000000000000000" pitchFamily="2" charset="2"/>
              <a:buChar char="§"/>
            </a:pPr>
            <a:r>
              <a:rPr lang="lv-LV" sz="2200" dirty="0">
                <a:latin typeface="+mj-lt"/>
                <a:cs typeface="Times New Roman" panose="02020603050405020304" pitchFamily="18" charset="0"/>
              </a:rPr>
              <a:t>pilnas slodzes mācību priekšmeta skolotāja algas likme mēnesī </a:t>
            </a:r>
            <a:r>
              <a:rPr lang="lv-LV" sz="2200" b="1" dirty="0">
                <a:latin typeface="+mj-lt"/>
                <a:cs typeface="Times New Roman" panose="02020603050405020304" pitchFamily="18" charset="0"/>
              </a:rPr>
              <a:t>952 eiro </a:t>
            </a:r>
            <a:r>
              <a:rPr lang="lv-LV" sz="2200" dirty="0">
                <a:latin typeface="+mj-lt"/>
                <a:cs typeface="Times New Roman" panose="02020603050405020304" pitchFamily="18" charset="0"/>
              </a:rPr>
              <a:t>(ieskaitot 10% piemaksu, pirms nodokļu nomaksas)</a:t>
            </a:r>
          </a:p>
        </p:txBody>
      </p:sp>
      <p:pic>
        <p:nvPicPr>
          <p:cNvPr id="5" name="Picture 4">
            <a:extLst>
              <a:ext uri="{FF2B5EF4-FFF2-40B4-BE49-F238E27FC236}">
                <a16:creationId xmlns:a16="http://schemas.microsoft.com/office/drawing/2014/main" id="{3DD312B7-6D33-4C2A-855F-EA5FDD4ECC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975" y="222738"/>
            <a:ext cx="1303887" cy="796139"/>
          </a:xfrm>
          <a:prstGeom prst="rect">
            <a:avLst/>
          </a:prstGeom>
        </p:spPr>
      </p:pic>
    </p:spTree>
    <p:extLst>
      <p:ext uri="{BB962C8B-B14F-4D97-AF65-F5344CB8AC3E}">
        <p14:creationId xmlns:p14="http://schemas.microsoft.com/office/powerpoint/2010/main" val="267935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E2BCA-F726-4F20-B6BE-FBB01FE7CEA2}"/>
              </a:ext>
            </a:extLst>
          </p:cNvPr>
          <p:cNvSpPr>
            <a:spLocks noGrp="1"/>
          </p:cNvSpPr>
          <p:nvPr>
            <p:ph type="title"/>
          </p:nvPr>
        </p:nvSpPr>
        <p:spPr>
          <a:xfrm>
            <a:off x="1891862" y="365125"/>
            <a:ext cx="9461938" cy="1325563"/>
          </a:xfrm>
        </p:spPr>
        <p:txBody>
          <a:bodyPr/>
          <a:lstStyle/>
          <a:p>
            <a:pPr algn="ctr"/>
            <a:r>
              <a:rPr lang="lv-LV" b="1" dirty="0"/>
              <a:t>Ko dara skolēnu padome?</a:t>
            </a:r>
          </a:p>
        </p:txBody>
      </p:sp>
      <p:sp>
        <p:nvSpPr>
          <p:cNvPr id="3" name="Content Placeholder 2">
            <a:extLst>
              <a:ext uri="{FF2B5EF4-FFF2-40B4-BE49-F238E27FC236}">
                <a16:creationId xmlns:a16="http://schemas.microsoft.com/office/drawing/2014/main" id="{C451DC43-E15F-4BF6-B43E-0B07A0B73D0A}"/>
              </a:ext>
            </a:extLst>
          </p:cNvPr>
          <p:cNvSpPr>
            <a:spLocks noGrp="1"/>
          </p:cNvSpPr>
          <p:nvPr>
            <p:ph idx="1"/>
          </p:nvPr>
        </p:nvSpPr>
        <p:spPr>
          <a:xfrm>
            <a:off x="467080" y="2207171"/>
            <a:ext cx="5345141" cy="3969791"/>
          </a:xfrm>
        </p:spPr>
        <p:txBody>
          <a:bodyPr>
            <a:noAutofit/>
          </a:bodyPr>
          <a:lstStyle/>
          <a:p>
            <a:pPr algn="just"/>
            <a:r>
              <a:rPr lang="lv-LV" sz="2200" dirty="0"/>
              <a:t>Pārstāv skolēnu intereses</a:t>
            </a:r>
          </a:p>
          <a:p>
            <a:pPr algn="just"/>
            <a:r>
              <a:rPr lang="lv-LV" sz="2200" dirty="0"/>
              <a:t>Organizē gan balles, gan izglītojošus pasākumus</a:t>
            </a:r>
          </a:p>
          <a:p>
            <a:pPr algn="just"/>
            <a:r>
              <a:rPr lang="lv-LV" sz="2200" dirty="0"/>
              <a:t>Atbalsta labdarības pasākumus un organizācijas</a:t>
            </a:r>
          </a:p>
          <a:p>
            <a:pPr algn="just"/>
            <a:r>
              <a:rPr lang="lv-LV" sz="2200" dirty="0"/>
              <a:t>Veicina skolēnu patriotismu</a:t>
            </a:r>
          </a:p>
          <a:p>
            <a:pPr algn="just"/>
            <a:r>
              <a:rPr lang="lv-LV" sz="2200" dirty="0"/>
              <a:t>Attīsta savas organizatoriskās spējas</a:t>
            </a:r>
          </a:p>
        </p:txBody>
      </p:sp>
      <p:pic>
        <p:nvPicPr>
          <p:cNvPr id="5" name="Picture 4">
            <a:extLst>
              <a:ext uri="{FF2B5EF4-FFF2-40B4-BE49-F238E27FC236}">
                <a16:creationId xmlns:a16="http://schemas.microsoft.com/office/drawing/2014/main" id="{EF56A652-2ACB-40D1-A32F-A86D83F0B511}"/>
              </a:ext>
            </a:extLst>
          </p:cNvPr>
          <p:cNvPicPr>
            <a:picLocks noChangeAspect="1"/>
          </p:cNvPicPr>
          <p:nvPr/>
        </p:nvPicPr>
        <p:blipFill rotWithShape="1">
          <a:blip r:embed="rId2">
            <a:extLst>
              <a:ext uri="{28A0092B-C50C-407E-A947-70E740481C1C}">
                <a14:useLocalDpi xmlns:a14="http://schemas.microsoft.com/office/drawing/2010/main" val="0"/>
              </a:ext>
            </a:extLst>
          </a:blip>
          <a:srcRect t="28526" r="-5332" b="24807"/>
          <a:stretch/>
        </p:blipFill>
        <p:spPr>
          <a:xfrm>
            <a:off x="5812221" y="2207171"/>
            <a:ext cx="6067148" cy="3584029"/>
          </a:xfrm>
          <a:prstGeom prst="rect">
            <a:avLst/>
          </a:prstGeom>
        </p:spPr>
      </p:pic>
      <p:pic>
        <p:nvPicPr>
          <p:cNvPr id="6" name="Picture 5">
            <a:extLst>
              <a:ext uri="{FF2B5EF4-FFF2-40B4-BE49-F238E27FC236}">
                <a16:creationId xmlns:a16="http://schemas.microsoft.com/office/drawing/2014/main" id="{F95C40B2-5DAE-43B1-8F65-7798A75F7C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079" y="274427"/>
            <a:ext cx="1309170" cy="799365"/>
          </a:xfrm>
          <a:prstGeom prst="rect">
            <a:avLst/>
          </a:prstGeom>
        </p:spPr>
      </p:pic>
    </p:spTree>
    <p:extLst>
      <p:ext uri="{BB962C8B-B14F-4D97-AF65-F5344CB8AC3E}">
        <p14:creationId xmlns:p14="http://schemas.microsoft.com/office/powerpoint/2010/main" val="349333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1CEAE-513E-459C-AD27-4B93684036B7}"/>
              </a:ext>
            </a:extLst>
          </p:cNvPr>
          <p:cNvSpPr>
            <a:spLocks noGrp="1"/>
          </p:cNvSpPr>
          <p:nvPr>
            <p:ph type="title"/>
          </p:nvPr>
        </p:nvSpPr>
        <p:spPr>
          <a:xfrm>
            <a:off x="1933902" y="365125"/>
            <a:ext cx="5495597" cy="1022241"/>
          </a:xfrm>
        </p:spPr>
        <p:txBody>
          <a:bodyPr>
            <a:normAutofit/>
          </a:bodyPr>
          <a:lstStyle/>
          <a:p>
            <a:pPr algn="ctr"/>
            <a:r>
              <a:rPr lang="lv-LV" sz="3600" b="1" dirty="0"/>
              <a:t>Aizvadītie notikumi</a:t>
            </a:r>
          </a:p>
        </p:txBody>
      </p:sp>
      <p:sp>
        <p:nvSpPr>
          <p:cNvPr id="3" name="Content Placeholder 2">
            <a:extLst>
              <a:ext uri="{FF2B5EF4-FFF2-40B4-BE49-F238E27FC236}">
                <a16:creationId xmlns:a16="http://schemas.microsoft.com/office/drawing/2014/main" id="{D690A950-64D7-4D76-8521-32FB804C063F}"/>
              </a:ext>
            </a:extLst>
          </p:cNvPr>
          <p:cNvSpPr>
            <a:spLocks noGrp="1"/>
          </p:cNvSpPr>
          <p:nvPr>
            <p:ph idx="1"/>
          </p:nvPr>
        </p:nvSpPr>
        <p:spPr>
          <a:xfrm>
            <a:off x="683173" y="1954924"/>
            <a:ext cx="6253656" cy="4537951"/>
          </a:xfrm>
        </p:spPr>
        <p:txBody>
          <a:bodyPr>
            <a:normAutofit/>
          </a:bodyPr>
          <a:lstStyle/>
          <a:p>
            <a:pPr algn="just"/>
            <a:r>
              <a:rPr lang="lv-LV" sz="2600" dirty="0"/>
              <a:t>Pirmā skolas diena</a:t>
            </a:r>
          </a:p>
          <a:p>
            <a:pPr algn="just"/>
            <a:r>
              <a:rPr lang="lv-LV" sz="2600" dirty="0"/>
              <a:t>Labdarības pasākumi</a:t>
            </a:r>
          </a:p>
          <a:p>
            <a:pPr algn="just"/>
            <a:r>
              <a:rPr lang="lv-LV" sz="2600" dirty="0"/>
              <a:t>Izglītojoši pasākumi</a:t>
            </a:r>
          </a:p>
          <a:p>
            <a:pPr algn="just"/>
            <a:r>
              <a:rPr lang="lv-LV" sz="2600" dirty="0"/>
              <a:t>Patriotu nedēļa</a:t>
            </a:r>
          </a:p>
          <a:p>
            <a:pPr algn="just"/>
            <a:r>
              <a:rPr lang="lv-LV" sz="2600" dirty="0"/>
              <a:t>Ziemassvētku balle</a:t>
            </a:r>
          </a:p>
          <a:p>
            <a:pPr algn="just"/>
            <a:r>
              <a:rPr lang="lv-LV" sz="2600" dirty="0"/>
              <a:t>Tematiskās dienas</a:t>
            </a:r>
          </a:p>
          <a:p>
            <a:endParaRPr lang="lv-LV" dirty="0"/>
          </a:p>
        </p:txBody>
      </p:sp>
      <p:pic>
        <p:nvPicPr>
          <p:cNvPr id="7" name="Picture 6">
            <a:extLst>
              <a:ext uri="{FF2B5EF4-FFF2-40B4-BE49-F238E27FC236}">
                <a16:creationId xmlns:a16="http://schemas.microsoft.com/office/drawing/2014/main" id="{88163230-C860-4D19-89CE-B930AD215C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499" y="907238"/>
            <a:ext cx="4189228" cy="5585637"/>
          </a:xfrm>
          <a:prstGeom prst="rect">
            <a:avLst/>
          </a:prstGeom>
        </p:spPr>
      </p:pic>
      <p:pic>
        <p:nvPicPr>
          <p:cNvPr id="5" name="Picture 4">
            <a:extLst>
              <a:ext uri="{FF2B5EF4-FFF2-40B4-BE49-F238E27FC236}">
                <a16:creationId xmlns:a16="http://schemas.microsoft.com/office/drawing/2014/main" id="{F95C40B2-5DAE-43B1-8F65-7798A75F7C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079" y="274427"/>
            <a:ext cx="1309170" cy="799365"/>
          </a:xfrm>
          <a:prstGeom prst="rect">
            <a:avLst/>
          </a:prstGeom>
        </p:spPr>
      </p:pic>
    </p:spTree>
    <p:extLst>
      <p:ext uri="{BB962C8B-B14F-4D97-AF65-F5344CB8AC3E}">
        <p14:creationId xmlns:p14="http://schemas.microsoft.com/office/powerpoint/2010/main" val="2428076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49095-1A37-494A-A4A9-2C316E2A31E0}"/>
              </a:ext>
            </a:extLst>
          </p:cNvPr>
          <p:cNvSpPr>
            <a:spLocks noGrp="1"/>
          </p:cNvSpPr>
          <p:nvPr>
            <p:ph type="title"/>
          </p:nvPr>
        </p:nvSpPr>
        <p:spPr>
          <a:xfrm>
            <a:off x="1481959" y="588947"/>
            <a:ext cx="5087007" cy="969689"/>
          </a:xfrm>
        </p:spPr>
        <p:txBody>
          <a:bodyPr>
            <a:normAutofit/>
          </a:bodyPr>
          <a:lstStyle/>
          <a:p>
            <a:pPr algn="ctr"/>
            <a:r>
              <a:rPr lang="lv-LV" sz="3600" b="1" dirty="0"/>
              <a:t>Šī gada plāns</a:t>
            </a:r>
          </a:p>
        </p:txBody>
      </p:sp>
      <p:sp>
        <p:nvSpPr>
          <p:cNvPr id="3" name="Content Placeholder 2">
            <a:extLst>
              <a:ext uri="{FF2B5EF4-FFF2-40B4-BE49-F238E27FC236}">
                <a16:creationId xmlns:a16="http://schemas.microsoft.com/office/drawing/2014/main" id="{0966D5A7-C8A7-4F43-B9FB-74160A64E7F7}"/>
              </a:ext>
            </a:extLst>
          </p:cNvPr>
          <p:cNvSpPr>
            <a:spLocks noGrp="1"/>
          </p:cNvSpPr>
          <p:nvPr>
            <p:ph idx="1"/>
          </p:nvPr>
        </p:nvSpPr>
        <p:spPr>
          <a:xfrm>
            <a:off x="838201" y="2354317"/>
            <a:ext cx="5331372" cy="3822646"/>
          </a:xfrm>
        </p:spPr>
        <p:txBody>
          <a:bodyPr>
            <a:normAutofit/>
          </a:bodyPr>
          <a:lstStyle/>
          <a:p>
            <a:pPr algn="just"/>
            <a:r>
              <a:rPr lang="lv-LV" sz="2400" dirty="0"/>
              <a:t>Ziemassvētku balle</a:t>
            </a:r>
          </a:p>
          <a:p>
            <a:pPr algn="just"/>
            <a:r>
              <a:rPr lang="lv-LV" sz="2400" dirty="0"/>
              <a:t>«Laimas» namiņš</a:t>
            </a:r>
          </a:p>
          <a:p>
            <a:pPr algn="just"/>
            <a:r>
              <a:rPr lang="lv-LV" sz="2400" dirty="0"/>
              <a:t>Skolēnu attīstība ikdienas dzīvē</a:t>
            </a:r>
          </a:p>
          <a:p>
            <a:pPr algn="just"/>
            <a:r>
              <a:rPr lang="lv-LV" sz="2400" dirty="0"/>
              <a:t>Citi pasākumi</a:t>
            </a:r>
          </a:p>
          <a:p>
            <a:pPr algn="just"/>
            <a:r>
              <a:rPr lang="lv-LV" sz="2400" dirty="0"/>
              <a:t>Nākamā skolēnu padome…</a:t>
            </a:r>
          </a:p>
        </p:txBody>
      </p:sp>
      <p:pic>
        <p:nvPicPr>
          <p:cNvPr id="5" name="Picture 4">
            <a:extLst>
              <a:ext uri="{FF2B5EF4-FFF2-40B4-BE49-F238E27FC236}">
                <a16:creationId xmlns:a16="http://schemas.microsoft.com/office/drawing/2014/main" id="{0ACAAA14-007A-4103-B77C-06F97D37E8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8359" y="517025"/>
            <a:ext cx="4708634" cy="6278179"/>
          </a:xfrm>
          <a:prstGeom prst="rect">
            <a:avLst/>
          </a:prstGeom>
        </p:spPr>
      </p:pic>
      <p:pic>
        <p:nvPicPr>
          <p:cNvPr id="6" name="Picture 5">
            <a:extLst>
              <a:ext uri="{FF2B5EF4-FFF2-40B4-BE49-F238E27FC236}">
                <a16:creationId xmlns:a16="http://schemas.microsoft.com/office/drawing/2014/main" id="{F95C40B2-5DAE-43B1-8F65-7798A75F7C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079" y="274427"/>
            <a:ext cx="1309170" cy="799365"/>
          </a:xfrm>
          <a:prstGeom prst="rect">
            <a:avLst/>
          </a:prstGeom>
        </p:spPr>
      </p:pic>
    </p:spTree>
    <p:extLst>
      <p:ext uri="{BB962C8B-B14F-4D97-AF65-F5344CB8AC3E}">
        <p14:creationId xmlns:p14="http://schemas.microsoft.com/office/powerpoint/2010/main" val="2077017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A8A87-9F9D-40FB-B37F-EFD5488F63CC}"/>
              </a:ext>
            </a:extLst>
          </p:cNvPr>
          <p:cNvSpPr>
            <a:spLocks noGrp="1"/>
          </p:cNvSpPr>
          <p:nvPr>
            <p:ph type="title"/>
          </p:nvPr>
        </p:nvSpPr>
        <p:spPr>
          <a:xfrm>
            <a:off x="1954924" y="365125"/>
            <a:ext cx="5126358" cy="906627"/>
          </a:xfrm>
        </p:spPr>
        <p:txBody>
          <a:bodyPr/>
          <a:lstStyle/>
          <a:p>
            <a:pPr algn="ctr"/>
            <a:r>
              <a:rPr lang="lv-LV" b="1" dirty="0"/>
              <a:t>Ekoskola</a:t>
            </a:r>
          </a:p>
        </p:txBody>
      </p:sp>
      <p:sp>
        <p:nvSpPr>
          <p:cNvPr id="3" name="Content Placeholder 2">
            <a:extLst>
              <a:ext uri="{FF2B5EF4-FFF2-40B4-BE49-F238E27FC236}">
                <a16:creationId xmlns:a16="http://schemas.microsoft.com/office/drawing/2014/main" id="{AE075356-9DFA-4BBB-8AB5-2BA7D1B99276}"/>
              </a:ext>
            </a:extLst>
          </p:cNvPr>
          <p:cNvSpPr>
            <a:spLocks noGrp="1"/>
          </p:cNvSpPr>
          <p:nvPr>
            <p:ph idx="1"/>
          </p:nvPr>
        </p:nvSpPr>
        <p:spPr>
          <a:xfrm>
            <a:off x="743607" y="1604908"/>
            <a:ext cx="5720255" cy="4351338"/>
          </a:xfrm>
        </p:spPr>
        <p:txBody>
          <a:bodyPr>
            <a:normAutofit/>
          </a:bodyPr>
          <a:lstStyle/>
          <a:p>
            <a:pPr algn="just"/>
            <a:r>
              <a:rPr lang="lv-LV" sz="2400" dirty="0"/>
              <a:t>Kas ir ekoskolas?</a:t>
            </a:r>
          </a:p>
          <a:p>
            <a:pPr algn="just"/>
            <a:r>
              <a:rPr lang="lv-LV" sz="2400" dirty="0"/>
              <a:t>Kāda ir ekoskolu nozīme?</a:t>
            </a:r>
          </a:p>
          <a:p>
            <a:pPr algn="just"/>
            <a:r>
              <a:rPr lang="lv-LV" sz="2400" dirty="0"/>
              <a:t>Gada tēma un mērķis</a:t>
            </a:r>
          </a:p>
          <a:p>
            <a:pPr algn="just"/>
            <a:r>
              <a:rPr lang="lv-LV" sz="2400" dirty="0"/>
              <a:t>Aicinājums vecākiem pieteikties</a:t>
            </a:r>
          </a:p>
        </p:txBody>
      </p:sp>
      <p:pic>
        <p:nvPicPr>
          <p:cNvPr id="5" name="Picture 4">
            <a:extLst>
              <a:ext uri="{FF2B5EF4-FFF2-40B4-BE49-F238E27FC236}">
                <a16:creationId xmlns:a16="http://schemas.microsoft.com/office/drawing/2014/main" id="{61C5505A-B792-4C30-A18F-DCA4A92BC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1281" y="1206617"/>
            <a:ext cx="4038663" cy="4210736"/>
          </a:xfrm>
          <a:prstGeom prst="rect">
            <a:avLst/>
          </a:prstGeom>
        </p:spPr>
      </p:pic>
      <p:pic>
        <p:nvPicPr>
          <p:cNvPr id="6" name="Picture 5">
            <a:extLst>
              <a:ext uri="{FF2B5EF4-FFF2-40B4-BE49-F238E27FC236}">
                <a16:creationId xmlns:a16="http://schemas.microsoft.com/office/drawing/2014/main" id="{F95C40B2-5DAE-43B1-8F65-7798A75F7C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079" y="274427"/>
            <a:ext cx="1309170" cy="799365"/>
          </a:xfrm>
          <a:prstGeom prst="rect">
            <a:avLst/>
          </a:prstGeom>
        </p:spPr>
      </p:pic>
    </p:spTree>
    <p:extLst>
      <p:ext uri="{BB962C8B-B14F-4D97-AF65-F5344CB8AC3E}">
        <p14:creationId xmlns:p14="http://schemas.microsoft.com/office/powerpoint/2010/main" val="2190103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6D16E-7BE2-4DB0-AB77-B01F645FC418}"/>
              </a:ext>
            </a:extLst>
          </p:cNvPr>
          <p:cNvSpPr>
            <a:spLocks noGrp="1"/>
          </p:cNvSpPr>
          <p:nvPr>
            <p:ph type="title"/>
          </p:nvPr>
        </p:nvSpPr>
        <p:spPr>
          <a:xfrm>
            <a:off x="1776248" y="365125"/>
            <a:ext cx="9577552" cy="655601"/>
          </a:xfrm>
        </p:spPr>
        <p:txBody>
          <a:bodyPr>
            <a:normAutofit/>
          </a:bodyPr>
          <a:lstStyle/>
          <a:p>
            <a:pPr algn="ctr"/>
            <a:r>
              <a:rPr lang="lv-LV" sz="3200" b="1" dirty="0">
                <a:cs typeface="Times New Roman" panose="02020603050405020304" pitchFamily="18" charset="0"/>
              </a:rPr>
              <a:t>Ģimnāzijas Padomes struktūra</a:t>
            </a:r>
            <a:endParaRPr lang="lv-LV" sz="3200" b="1" dirty="0"/>
          </a:p>
        </p:txBody>
      </p:sp>
      <p:sp>
        <p:nvSpPr>
          <p:cNvPr id="3" name="Content Placeholder 2">
            <a:extLst>
              <a:ext uri="{FF2B5EF4-FFF2-40B4-BE49-F238E27FC236}">
                <a16:creationId xmlns:a16="http://schemas.microsoft.com/office/drawing/2014/main" id="{EEAD832A-A04B-41CA-92B2-9132CA7BD500}"/>
              </a:ext>
            </a:extLst>
          </p:cNvPr>
          <p:cNvSpPr>
            <a:spLocks noGrp="1"/>
          </p:cNvSpPr>
          <p:nvPr>
            <p:ph idx="1"/>
          </p:nvPr>
        </p:nvSpPr>
        <p:spPr>
          <a:xfrm>
            <a:off x="704193" y="1251467"/>
            <a:ext cx="10649607" cy="5054740"/>
          </a:xfrm>
        </p:spPr>
        <p:txBody>
          <a:bodyPr>
            <a:noAutofit/>
          </a:bodyPr>
          <a:lstStyle/>
          <a:p>
            <a:pPr marL="0" indent="0" algn="just">
              <a:buNone/>
            </a:pPr>
            <a:r>
              <a:rPr lang="lv-LV" sz="2000" dirty="0">
                <a:latin typeface="+mj-lt"/>
                <a:cs typeface="Times New Roman" panose="02020603050405020304" pitchFamily="18" charset="0"/>
              </a:rPr>
              <a:t>5.1. izglītojamie un viņu vecāki : </a:t>
            </a:r>
          </a:p>
          <a:p>
            <a:pPr marL="457200" lvl="1" indent="0" algn="just">
              <a:buNone/>
            </a:pPr>
            <a:r>
              <a:rPr lang="lv-LV" sz="1800" dirty="0">
                <a:latin typeface="+mj-lt"/>
                <a:cs typeface="Times New Roman" panose="02020603050405020304" pitchFamily="18" charset="0"/>
              </a:rPr>
              <a:t>5.1.1. 7. klašu vecāku pārstāvis, kurš nav skolas darbinieks (1 cilvēks)</a:t>
            </a:r>
          </a:p>
          <a:p>
            <a:pPr marL="457200" lvl="1" indent="0" algn="just">
              <a:buNone/>
            </a:pPr>
            <a:r>
              <a:rPr lang="lv-LV" sz="1800" dirty="0">
                <a:latin typeface="+mj-lt"/>
                <a:cs typeface="Times New Roman" panose="02020603050405020304" pitchFamily="18" charset="0"/>
              </a:rPr>
              <a:t>5.1.2. 8. klašu vecāku pārstāvis, kurš nav skolas darbinieks (1 cilvēks)</a:t>
            </a:r>
          </a:p>
          <a:p>
            <a:pPr marL="457200" lvl="1" indent="0" algn="just">
              <a:buNone/>
            </a:pPr>
            <a:r>
              <a:rPr lang="lv-LV" sz="1800" dirty="0">
                <a:latin typeface="+mj-lt"/>
                <a:cs typeface="Times New Roman" panose="02020603050405020304" pitchFamily="18" charset="0"/>
              </a:rPr>
              <a:t>5.1.3. 9. klašu vecāku pārstāvis, kurš nav skolas darbinieks (1 cilvēks) </a:t>
            </a:r>
          </a:p>
          <a:p>
            <a:pPr marL="457200" lvl="1" indent="0" algn="just">
              <a:buNone/>
            </a:pPr>
            <a:r>
              <a:rPr lang="lv-LV" sz="1800" dirty="0">
                <a:latin typeface="+mj-lt"/>
                <a:cs typeface="Times New Roman" panose="02020603050405020304" pitchFamily="18" charset="0"/>
              </a:rPr>
              <a:t>5.1.4. 10. klašu vecāku pārstāvis, kurš nav skolas darbinieks (1 cilvēks)</a:t>
            </a:r>
          </a:p>
          <a:p>
            <a:pPr marL="457200" lvl="1" indent="0" algn="just">
              <a:buNone/>
            </a:pPr>
            <a:r>
              <a:rPr lang="lv-LV" sz="1800" dirty="0">
                <a:latin typeface="+mj-lt"/>
                <a:cs typeface="Times New Roman" panose="02020603050405020304" pitchFamily="18" charset="0"/>
              </a:rPr>
              <a:t>5.1.5. 11. klašu vecāku pārstāvis, kurš nav skolas darbinieks (1 cilvēks) </a:t>
            </a:r>
          </a:p>
          <a:p>
            <a:pPr marL="457200" lvl="1" indent="0" algn="just">
              <a:buNone/>
            </a:pPr>
            <a:r>
              <a:rPr lang="lv-LV" sz="1800" dirty="0">
                <a:latin typeface="+mj-lt"/>
                <a:cs typeface="Times New Roman" panose="02020603050405020304" pitchFamily="18" charset="0"/>
              </a:rPr>
              <a:t>5.1.6. 12. klašu vecāku pārstāvis, kurš nav skolas darbinieks (1 cilvēks)</a:t>
            </a:r>
          </a:p>
          <a:p>
            <a:pPr marL="0" indent="0" algn="just">
              <a:buNone/>
            </a:pPr>
            <a:r>
              <a:rPr lang="lv-LV" sz="2000" dirty="0">
                <a:latin typeface="+mj-lt"/>
                <a:cs typeface="Times New Roman" panose="02020603050405020304" pitchFamily="18" charset="0"/>
              </a:rPr>
              <a:t>5.1.7. Izglītojamo padomes prezidents (1 cilvēks); </a:t>
            </a:r>
          </a:p>
          <a:p>
            <a:pPr marL="0" indent="0" algn="just">
              <a:buNone/>
            </a:pPr>
            <a:r>
              <a:rPr lang="lv-LV" sz="2000" dirty="0">
                <a:latin typeface="+mj-lt"/>
                <a:cs typeface="Times New Roman" panose="02020603050405020304" pitchFamily="18" charset="0"/>
              </a:rPr>
              <a:t>5.1.8. Izglītojamo padomes prezidenta vietnieks (1 cilvēks). </a:t>
            </a:r>
          </a:p>
          <a:p>
            <a:pPr marL="0" indent="0" algn="just">
              <a:buNone/>
            </a:pPr>
            <a:r>
              <a:rPr lang="lv-LV" sz="2000" dirty="0">
                <a:latin typeface="+mj-lt"/>
                <a:cs typeface="Times New Roman" panose="02020603050405020304" pitchFamily="18" charset="0"/>
              </a:rPr>
              <a:t>5.2. pedagogu un darbinieku pārstāvji</a:t>
            </a:r>
          </a:p>
          <a:p>
            <a:pPr marL="457200" lvl="1" indent="0" algn="just">
              <a:buNone/>
            </a:pPr>
            <a:r>
              <a:rPr lang="lv-LV" sz="1800" dirty="0">
                <a:latin typeface="+mj-lt"/>
                <a:cs typeface="Times New Roman" panose="02020603050405020304" pitchFamily="18" charset="0"/>
              </a:rPr>
              <a:t>5.2.1. 7. – 9. klasēs strādājošo pedagogu vai klašu audzinātāju pārstāvis (2 cilvēki) </a:t>
            </a:r>
          </a:p>
          <a:p>
            <a:pPr marL="457200" lvl="1" indent="0" algn="just">
              <a:buNone/>
            </a:pPr>
            <a:r>
              <a:rPr lang="lv-LV" sz="1800" dirty="0">
                <a:latin typeface="+mj-lt"/>
                <a:cs typeface="Times New Roman" panose="02020603050405020304" pitchFamily="18" charset="0"/>
              </a:rPr>
              <a:t>5.2.2. 10. – 12. klasēs strādājošo pedagogu vai klašu audzinātāju pārstāvis (2 cilvēki) </a:t>
            </a:r>
          </a:p>
          <a:p>
            <a:pPr marL="0" indent="0" algn="just">
              <a:buNone/>
            </a:pPr>
            <a:r>
              <a:rPr lang="lv-LV" sz="2000" dirty="0">
                <a:latin typeface="+mj-lt"/>
                <a:cs typeface="Times New Roman" panose="02020603050405020304" pitchFamily="18" charset="0"/>
              </a:rPr>
              <a:t>5.3. Ģimnāzijas tehnisko darbinieku pārstāvis (1 cilvēks) </a:t>
            </a:r>
          </a:p>
          <a:p>
            <a:pPr marL="0" indent="0" algn="just">
              <a:buNone/>
            </a:pPr>
            <a:r>
              <a:rPr lang="lv-LV" sz="2000" dirty="0">
                <a:latin typeface="+mj-lt"/>
                <a:cs typeface="Times New Roman" panose="02020603050405020304" pitchFamily="18" charset="0"/>
              </a:rPr>
              <a:t>5.4. Ģimnāzijas vadību un kolektīvu kopumā pārstāv Ģimnāzijas direktors </a:t>
            </a:r>
          </a:p>
        </p:txBody>
      </p:sp>
      <p:pic>
        <p:nvPicPr>
          <p:cNvPr id="4" name="Picture 3">
            <a:extLst>
              <a:ext uri="{FF2B5EF4-FFF2-40B4-BE49-F238E27FC236}">
                <a16:creationId xmlns:a16="http://schemas.microsoft.com/office/drawing/2014/main" id="{3055B506-1C3C-416A-B3F2-AB2FE23626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396" y="328663"/>
            <a:ext cx="1046645" cy="639070"/>
          </a:xfrm>
          <a:prstGeom prst="rect">
            <a:avLst/>
          </a:prstGeom>
        </p:spPr>
      </p:pic>
    </p:spTree>
    <p:extLst>
      <p:ext uri="{BB962C8B-B14F-4D97-AF65-F5344CB8AC3E}">
        <p14:creationId xmlns:p14="http://schemas.microsoft.com/office/powerpoint/2010/main" val="249669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 calcmode="lin" valueType="num">
                                      <p:cBhvr additive="base">
                                        <p:cTn id="63" dur="500" fill="hold"/>
                                        <p:tgtEl>
                                          <p:spTgt spid="3">
                                            <p:txEl>
                                              <p:pRg st="12" end="12"/>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3">
                                            <p:txEl>
                                              <p:pRg st="13" end="13"/>
                                            </p:txEl>
                                          </p:spTgt>
                                        </p:tgtEl>
                                        <p:attrNameLst>
                                          <p:attrName>style.visibility</p:attrName>
                                        </p:attrNameLst>
                                      </p:cBhvr>
                                      <p:to>
                                        <p:strVal val="visible"/>
                                      </p:to>
                                    </p:set>
                                    <p:anim calcmode="lin" valueType="num">
                                      <p:cBhvr additive="base">
                                        <p:cTn id="69" dur="500" fill="hold"/>
                                        <p:tgtEl>
                                          <p:spTgt spid="3">
                                            <p:txEl>
                                              <p:pRg st="13" end="13"/>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AAB58A-834E-4F5B-8F80-7E14948E8930}"/>
              </a:ext>
            </a:extLst>
          </p:cNvPr>
          <p:cNvSpPr>
            <a:spLocks noGrp="1"/>
          </p:cNvSpPr>
          <p:nvPr>
            <p:ph idx="1"/>
          </p:nvPr>
        </p:nvSpPr>
        <p:spPr>
          <a:xfrm>
            <a:off x="937260" y="1639615"/>
            <a:ext cx="10416540" cy="2448909"/>
          </a:xfrm>
        </p:spPr>
        <p:txBody>
          <a:bodyPr>
            <a:normAutofit/>
          </a:bodyPr>
          <a:lstStyle/>
          <a:p>
            <a:pPr marL="0" indent="0" algn="ctr">
              <a:buNone/>
            </a:pPr>
            <a:r>
              <a:rPr lang="lv-LV" sz="3600" dirty="0">
                <a:latin typeface="+mj-lt"/>
                <a:cs typeface="Times New Roman" panose="02020603050405020304" pitchFamily="18" charset="0"/>
              </a:rPr>
              <a:t> </a:t>
            </a:r>
          </a:p>
          <a:p>
            <a:pPr marL="0" indent="0" algn="ctr">
              <a:buNone/>
            </a:pPr>
            <a:r>
              <a:rPr lang="lv-LV" sz="4800" dirty="0">
                <a:latin typeface="+mj-lt"/>
                <a:cs typeface="Times New Roman" panose="02020603050405020304" pitchFamily="18" charset="0"/>
              </a:rPr>
              <a:t>Uz sadarbību! </a:t>
            </a:r>
          </a:p>
        </p:txBody>
      </p:sp>
      <p:pic>
        <p:nvPicPr>
          <p:cNvPr id="4" name="Picture 3">
            <a:extLst>
              <a:ext uri="{FF2B5EF4-FFF2-40B4-BE49-F238E27FC236}">
                <a16:creationId xmlns:a16="http://schemas.microsoft.com/office/drawing/2014/main" id="{83F5B788-04DC-4594-A862-DCEA2FA1E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265" y="502657"/>
            <a:ext cx="1511335" cy="922805"/>
          </a:xfrm>
          <a:prstGeom prst="rect">
            <a:avLst/>
          </a:prstGeom>
        </p:spPr>
      </p:pic>
    </p:spTree>
    <p:extLst>
      <p:ext uri="{BB962C8B-B14F-4D97-AF65-F5344CB8AC3E}">
        <p14:creationId xmlns:p14="http://schemas.microsoft.com/office/powerpoint/2010/main" val="154934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54BD8-EE80-49A4-8C54-ACBC7FB4C03C}"/>
              </a:ext>
            </a:extLst>
          </p:cNvPr>
          <p:cNvSpPr>
            <a:spLocks noGrp="1"/>
          </p:cNvSpPr>
          <p:nvPr>
            <p:ph type="title"/>
          </p:nvPr>
        </p:nvSpPr>
        <p:spPr>
          <a:xfrm>
            <a:off x="1933902" y="99978"/>
            <a:ext cx="9345469" cy="1325563"/>
          </a:xfrm>
        </p:spPr>
        <p:txBody>
          <a:bodyPr>
            <a:normAutofit/>
          </a:bodyPr>
          <a:lstStyle/>
          <a:p>
            <a:pPr algn="ctr"/>
            <a:r>
              <a:rPr lang="lv-LV" sz="3600" b="1" dirty="0">
                <a:cs typeface="Times New Roman" panose="02020603050405020304" pitchFamily="18" charset="0"/>
              </a:rPr>
              <a:t>Attīstības prioritātes 2017. – 2021. gadam</a:t>
            </a:r>
          </a:p>
        </p:txBody>
      </p:sp>
      <p:graphicFrame>
        <p:nvGraphicFramePr>
          <p:cNvPr id="5" name="Content Placeholder 4">
            <a:extLst>
              <a:ext uri="{FF2B5EF4-FFF2-40B4-BE49-F238E27FC236}">
                <a16:creationId xmlns:a16="http://schemas.microsoft.com/office/drawing/2014/main" id="{572690F9-5E9A-45BE-9C17-70A201A47648}"/>
              </a:ext>
            </a:extLst>
          </p:cNvPr>
          <p:cNvGraphicFramePr>
            <a:graphicFrameLocks noGrp="1"/>
          </p:cNvGraphicFramePr>
          <p:nvPr>
            <p:ph idx="1"/>
            <p:extLst>
              <p:ext uri="{D42A27DB-BD31-4B8C-83A1-F6EECF244321}">
                <p14:modId xmlns:p14="http://schemas.microsoft.com/office/powerpoint/2010/main" val="1988578702"/>
              </p:ext>
            </p:extLst>
          </p:nvPr>
        </p:nvGraphicFramePr>
        <p:xfrm>
          <a:off x="574158" y="1476728"/>
          <a:ext cx="11144875" cy="5281294"/>
        </p:xfrm>
        <a:graphic>
          <a:graphicData uri="http://schemas.openxmlformats.org/drawingml/2006/table">
            <a:tbl>
              <a:tblPr firstRow="1" firstCol="1" bandRow="1">
                <a:tableStyleId>{7DF18680-E054-41AD-8BC1-D1AEF772440D}</a:tableStyleId>
              </a:tblPr>
              <a:tblGrid>
                <a:gridCol w="2228975">
                  <a:extLst>
                    <a:ext uri="{9D8B030D-6E8A-4147-A177-3AD203B41FA5}">
                      <a16:colId xmlns:a16="http://schemas.microsoft.com/office/drawing/2014/main" val="3176353881"/>
                    </a:ext>
                  </a:extLst>
                </a:gridCol>
                <a:gridCol w="2228975">
                  <a:extLst>
                    <a:ext uri="{9D8B030D-6E8A-4147-A177-3AD203B41FA5}">
                      <a16:colId xmlns:a16="http://schemas.microsoft.com/office/drawing/2014/main" val="1168698978"/>
                    </a:ext>
                  </a:extLst>
                </a:gridCol>
                <a:gridCol w="2228975">
                  <a:extLst>
                    <a:ext uri="{9D8B030D-6E8A-4147-A177-3AD203B41FA5}">
                      <a16:colId xmlns:a16="http://schemas.microsoft.com/office/drawing/2014/main" val="3742716123"/>
                    </a:ext>
                  </a:extLst>
                </a:gridCol>
                <a:gridCol w="2228975">
                  <a:extLst>
                    <a:ext uri="{9D8B030D-6E8A-4147-A177-3AD203B41FA5}">
                      <a16:colId xmlns:a16="http://schemas.microsoft.com/office/drawing/2014/main" val="2000617136"/>
                    </a:ext>
                  </a:extLst>
                </a:gridCol>
                <a:gridCol w="2228975">
                  <a:extLst>
                    <a:ext uri="{9D8B030D-6E8A-4147-A177-3AD203B41FA5}">
                      <a16:colId xmlns:a16="http://schemas.microsoft.com/office/drawing/2014/main" val="1417976033"/>
                    </a:ext>
                  </a:extLst>
                </a:gridCol>
              </a:tblGrid>
              <a:tr h="782445">
                <a:tc>
                  <a:txBody>
                    <a:bodyPr/>
                    <a:lstStyle/>
                    <a:p>
                      <a:pPr algn="ctr">
                        <a:lnSpc>
                          <a:spcPct val="115000"/>
                        </a:lnSpc>
                        <a:spcAft>
                          <a:spcPts val="0"/>
                        </a:spcAft>
                      </a:pPr>
                      <a:r>
                        <a:rPr lang="lv-LV" sz="2200" dirty="0">
                          <a:effectLst/>
                        </a:rPr>
                        <a:t>Darbības pamatjoma</a:t>
                      </a:r>
                      <a:endParaRPr lang="lv-LV" sz="2200" b="0" i="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200" dirty="0">
                          <a:effectLst/>
                        </a:rPr>
                        <a:t>2017./2018. </a:t>
                      </a:r>
                      <a:endParaRPr lang="lv-LV" sz="2200" b="0" i="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200" dirty="0">
                          <a:effectLst/>
                        </a:rPr>
                        <a:t>2018./2019. </a:t>
                      </a:r>
                      <a:endParaRPr lang="lv-LV" sz="2200" b="0" i="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200" dirty="0">
                          <a:effectLst/>
                        </a:rPr>
                        <a:t>2019./2020. </a:t>
                      </a:r>
                      <a:endParaRPr lang="lv-LV" sz="2200" b="0" i="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200" dirty="0">
                          <a:effectLst/>
                        </a:rPr>
                        <a:t>2020./2021. </a:t>
                      </a:r>
                      <a:endParaRPr lang="lv-LV" sz="2200" b="0" i="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3050334"/>
                  </a:ext>
                </a:extLst>
              </a:tr>
              <a:tr h="1922587">
                <a:tc rowSpan="2">
                  <a:txBody>
                    <a:bodyPr/>
                    <a:lstStyle/>
                    <a:p>
                      <a:pPr algn="ctr">
                        <a:lnSpc>
                          <a:spcPct val="115000"/>
                        </a:lnSpc>
                        <a:spcAft>
                          <a:spcPts val="0"/>
                        </a:spcAft>
                      </a:pPr>
                      <a:r>
                        <a:rPr lang="lv-LV" sz="2200" dirty="0">
                          <a:effectLst/>
                        </a:rPr>
                        <a:t>Mācību saturs</a:t>
                      </a:r>
                      <a:endParaRPr lang="lv-LV" sz="2200" b="0" i="0" dirty="0">
                        <a:effectLst/>
                        <a:latin typeface="+mj-lt"/>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15000"/>
                        </a:lnSpc>
                        <a:spcAft>
                          <a:spcPts val="0"/>
                        </a:spcAft>
                      </a:pPr>
                      <a:r>
                        <a:rPr lang="lv-LV" sz="2000" dirty="0">
                          <a:effectLst/>
                        </a:rPr>
                        <a:t> Izglītības programmu izvērtēšana un priekšlikumu sagatavošana kompetencēs balstīta mācību saturu ieviešanai</a:t>
                      </a:r>
                      <a:endParaRPr lang="lv-LV" sz="2000" b="0" i="0" dirty="0">
                        <a:effectLst/>
                        <a:latin typeface="+mj-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lv-LV" dirty="0"/>
                    </a:p>
                  </a:txBody>
                  <a:tcPr/>
                </a:tc>
                <a:tc gridSpan="2">
                  <a:txBody>
                    <a:bodyPr/>
                    <a:lstStyle/>
                    <a:p>
                      <a:pPr algn="ctr">
                        <a:lnSpc>
                          <a:spcPct val="115000"/>
                        </a:lnSpc>
                        <a:spcAft>
                          <a:spcPts val="0"/>
                        </a:spcAft>
                      </a:pPr>
                      <a:r>
                        <a:rPr lang="lv-LV" sz="2000" dirty="0">
                          <a:effectLst/>
                        </a:rPr>
                        <a:t>Kompetencēs balstīta mācību satura ieviešana</a:t>
                      </a:r>
                      <a:endParaRPr lang="lv-LV" sz="2000" b="0" i="0" dirty="0">
                        <a:effectLst/>
                        <a:latin typeface="+mj-lt"/>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15000"/>
                        </a:lnSpc>
                        <a:spcAft>
                          <a:spcPts val="0"/>
                        </a:spcAft>
                      </a:pPr>
                      <a:endParaRPr lang="lv-LV" sz="2200" b="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44309677"/>
                  </a:ext>
                </a:extLst>
              </a:tr>
              <a:tr h="2576262">
                <a:tc vMerge="1">
                  <a:txBody>
                    <a:bodyPr/>
                    <a:lstStyle/>
                    <a:p>
                      <a:endParaRPr lang="lv-LV"/>
                    </a:p>
                  </a:txBody>
                  <a:tcPr/>
                </a:tc>
                <a:tc>
                  <a:txBody>
                    <a:bodyPr/>
                    <a:lstStyle/>
                    <a:p>
                      <a:pPr algn="ctr">
                        <a:lnSpc>
                          <a:spcPct val="115000"/>
                        </a:lnSpc>
                        <a:spcAft>
                          <a:spcPts val="0"/>
                        </a:spcAft>
                      </a:pPr>
                      <a:r>
                        <a:rPr lang="lv-LV" sz="2000" dirty="0">
                          <a:effectLst/>
                        </a:rPr>
                        <a:t>MYP</a:t>
                      </a:r>
                      <a:r>
                        <a:rPr lang="lv-LV" sz="2000" baseline="0" dirty="0">
                          <a:effectLst/>
                        </a:rPr>
                        <a:t> </a:t>
                      </a:r>
                      <a:r>
                        <a:rPr lang="lv-LV" sz="2000" dirty="0">
                          <a:effectLst/>
                        </a:rPr>
                        <a:t>programmas īstenošanas izvērtēšana</a:t>
                      </a:r>
                      <a:endParaRPr lang="lv-LV" sz="2000" b="0" i="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000" dirty="0">
                          <a:effectLst/>
                        </a:rPr>
                        <a:t>DP programmas īstenošanas izvērtēšana</a:t>
                      </a:r>
                      <a:endParaRPr lang="lv-LV" sz="2000" b="0" i="0" dirty="0">
                        <a:effectLst/>
                        <a:latin typeface="+mj-lt"/>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15000"/>
                        </a:lnSpc>
                        <a:spcAft>
                          <a:spcPts val="0"/>
                        </a:spcAft>
                      </a:pPr>
                      <a:r>
                        <a:rPr lang="lv-LV" sz="2000" dirty="0">
                          <a:effectLst/>
                        </a:rPr>
                        <a:t>MYP un DP programmu īstenošanas pilnveide</a:t>
                      </a:r>
                      <a:endParaRPr lang="lv-LV" sz="2000" b="0" i="0" dirty="0">
                        <a:effectLst/>
                        <a:latin typeface="+mj-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lv-LV"/>
                    </a:p>
                  </a:txBody>
                  <a:tcPr/>
                </a:tc>
                <a:extLst>
                  <a:ext uri="{0D108BD9-81ED-4DB2-BD59-A6C34878D82A}">
                    <a16:rowId xmlns:a16="http://schemas.microsoft.com/office/drawing/2014/main" val="1038310070"/>
                  </a:ext>
                </a:extLst>
              </a:tr>
            </a:tbl>
          </a:graphicData>
        </a:graphic>
      </p:graphicFrame>
      <p:pic>
        <p:nvPicPr>
          <p:cNvPr id="4" name="Picture 3">
            <a:extLst>
              <a:ext uri="{FF2B5EF4-FFF2-40B4-BE49-F238E27FC236}">
                <a16:creationId xmlns:a16="http://schemas.microsoft.com/office/drawing/2014/main" id="{CF7735B0-99F4-4989-86AF-49D7AAFE2F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560" y="310185"/>
            <a:ext cx="1207586" cy="737339"/>
          </a:xfrm>
          <a:prstGeom prst="rect">
            <a:avLst/>
          </a:prstGeom>
        </p:spPr>
      </p:pic>
    </p:spTree>
    <p:extLst>
      <p:ext uri="{BB962C8B-B14F-4D97-AF65-F5344CB8AC3E}">
        <p14:creationId xmlns:p14="http://schemas.microsoft.com/office/powerpoint/2010/main" val="392628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2EA2402-8543-4714-A350-018070A0F4FC}"/>
              </a:ext>
            </a:extLst>
          </p:cNvPr>
          <p:cNvGraphicFramePr>
            <a:graphicFrameLocks noGrp="1"/>
          </p:cNvGraphicFramePr>
          <p:nvPr>
            <p:extLst>
              <p:ext uri="{D42A27DB-BD31-4B8C-83A1-F6EECF244321}">
                <p14:modId xmlns:p14="http://schemas.microsoft.com/office/powerpoint/2010/main" val="4221512582"/>
              </p:ext>
            </p:extLst>
          </p:nvPr>
        </p:nvGraphicFramePr>
        <p:xfrm>
          <a:off x="646815" y="1382498"/>
          <a:ext cx="10898370" cy="5315109"/>
        </p:xfrm>
        <a:graphic>
          <a:graphicData uri="http://schemas.openxmlformats.org/drawingml/2006/table">
            <a:tbl>
              <a:tblPr firstRow="1" firstCol="1" bandRow="1">
                <a:tableStyleId>{7DF18680-E054-41AD-8BC1-D1AEF772440D}</a:tableStyleId>
              </a:tblPr>
              <a:tblGrid>
                <a:gridCol w="2043833">
                  <a:extLst>
                    <a:ext uri="{9D8B030D-6E8A-4147-A177-3AD203B41FA5}">
                      <a16:colId xmlns:a16="http://schemas.microsoft.com/office/drawing/2014/main" val="3076448991"/>
                    </a:ext>
                  </a:extLst>
                </a:gridCol>
                <a:gridCol w="2315515">
                  <a:extLst>
                    <a:ext uri="{9D8B030D-6E8A-4147-A177-3AD203B41FA5}">
                      <a16:colId xmlns:a16="http://schemas.microsoft.com/office/drawing/2014/main" val="2755628825"/>
                    </a:ext>
                  </a:extLst>
                </a:gridCol>
                <a:gridCol w="2277506">
                  <a:extLst>
                    <a:ext uri="{9D8B030D-6E8A-4147-A177-3AD203B41FA5}">
                      <a16:colId xmlns:a16="http://schemas.microsoft.com/office/drawing/2014/main" val="752205346"/>
                    </a:ext>
                  </a:extLst>
                </a:gridCol>
                <a:gridCol w="2081842">
                  <a:extLst>
                    <a:ext uri="{9D8B030D-6E8A-4147-A177-3AD203B41FA5}">
                      <a16:colId xmlns:a16="http://schemas.microsoft.com/office/drawing/2014/main" val="3404439005"/>
                    </a:ext>
                  </a:extLst>
                </a:gridCol>
                <a:gridCol w="2179674">
                  <a:extLst>
                    <a:ext uri="{9D8B030D-6E8A-4147-A177-3AD203B41FA5}">
                      <a16:colId xmlns:a16="http://schemas.microsoft.com/office/drawing/2014/main" val="2765515571"/>
                    </a:ext>
                  </a:extLst>
                </a:gridCol>
              </a:tblGrid>
              <a:tr h="600996">
                <a:tc>
                  <a:txBody>
                    <a:bodyPr/>
                    <a:lstStyle/>
                    <a:p>
                      <a:pPr algn="ctr">
                        <a:lnSpc>
                          <a:spcPct val="115000"/>
                        </a:lnSpc>
                        <a:spcAft>
                          <a:spcPts val="0"/>
                        </a:spcAft>
                      </a:pPr>
                      <a:r>
                        <a:rPr lang="lv-LV" sz="2200" dirty="0">
                          <a:effectLst/>
                        </a:rPr>
                        <a:t>Darbības pamatjoma</a:t>
                      </a:r>
                      <a:endParaRPr lang="lv-LV" sz="2200" b="0" i="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200" dirty="0">
                          <a:effectLst/>
                        </a:rPr>
                        <a:t>2017./2018. </a:t>
                      </a:r>
                      <a:endParaRPr lang="lv-LV" sz="2200" b="0" i="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200" dirty="0">
                          <a:effectLst/>
                        </a:rPr>
                        <a:t>2018./2019. </a:t>
                      </a:r>
                      <a:endParaRPr lang="lv-LV" sz="2200" b="0" i="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200" dirty="0">
                          <a:effectLst/>
                        </a:rPr>
                        <a:t>2019./2020. </a:t>
                      </a:r>
                      <a:endParaRPr lang="lv-LV" sz="2200" b="0" i="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200" dirty="0">
                          <a:effectLst/>
                        </a:rPr>
                        <a:t>2020./2021. </a:t>
                      </a:r>
                      <a:endParaRPr lang="lv-LV" sz="2200" b="1" i="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44644189"/>
                  </a:ext>
                </a:extLst>
              </a:tr>
              <a:tr h="2598067">
                <a:tc rowSpan="2">
                  <a:txBody>
                    <a:bodyPr/>
                    <a:lstStyle/>
                    <a:p>
                      <a:pPr algn="ctr">
                        <a:lnSpc>
                          <a:spcPct val="115000"/>
                        </a:lnSpc>
                        <a:spcAft>
                          <a:spcPts val="0"/>
                        </a:spcAft>
                      </a:pPr>
                      <a:r>
                        <a:rPr lang="lv-LV" sz="2200" dirty="0">
                          <a:effectLst/>
                        </a:rPr>
                        <a:t>Mācīšana un mācīšanās</a:t>
                      </a:r>
                      <a:endParaRPr lang="lv-LV" sz="2200" b="0" i="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000" dirty="0">
                          <a:effectLst/>
                        </a:rPr>
                        <a:t>Starpdisciplināra mācību satura veidošana</a:t>
                      </a:r>
                      <a:endParaRPr lang="lv-LV" sz="2000" b="0" i="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000" dirty="0">
                          <a:effectLst/>
                        </a:rPr>
                        <a:t>Vērtēšanas procesa izvērtēšana saistībā ar kompetencēs balstītu mācību saturu </a:t>
                      </a:r>
                      <a:endParaRPr lang="lv-LV" sz="2000" b="0" i="0" dirty="0">
                        <a:effectLst/>
                        <a:latin typeface="+mj-lt"/>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15000"/>
                        </a:lnSpc>
                        <a:spcAft>
                          <a:spcPts val="0"/>
                        </a:spcAft>
                      </a:pPr>
                      <a:r>
                        <a:rPr lang="lv-LV" sz="2000" dirty="0">
                          <a:effectLst/>
                        </a:rPr>
                        <a:t>Izglītošanas procesa organizācijas pilnveidošana, lai veicinātu kompetencēs balstīta mācību satura īstenošanu</a:t>
                      </a:r>
                      <a:endParaRPr lang="lv-LV" sz="2000" b="0" i="0" dirty="0">
                        <a:effectLst/>
                        <a:latin typeface="+mj-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lv-LV"/>
                    </a:p>
                  </a:txBody>
                  <a:tcPr/>
                </a:tc>
                <a:extLst>
                  <a:ext uri="{0D108BD9-81ED-4DB2-BD59-A6C34878D82A}">
                    <a16:rowId xmlns:a16="http://schemas.microsoft.com/office/drawing/2014/main" val="286439869"/>
                  </a:ext>
                </a:extLst>
              </a:tr>
              <a:tr h="1978727">
                <a:tc vMerge="1">
                  <a:txBody>
                    <a:bodyPr/>
                    <a:lstStyle/>
                    <a:p>
                      <a:endParaRPr lang="lv-LV"/>
                    </a:p>
                  </a:txBody>
                  <a:tcPr/>
                </a:tc>
                <a:tc>
                  <a:txBody>
                    <a:bodyPr/>
                    <a:lstStyle/>
                    <a:p>
                      <a:pPr algn="ctr">
                        <a:lnSpc>
                          <a:spcPct val="115000"/>
                        </a:lnSpc>
                        <a:spcAft>
                          <a:spcPts val="0"/>
                        </a:spcAft>
                      </a:pPr>
                      <a:r>
                        <a:rPr lang="lv-LV" sz="2000" dirty="0">
                          <a:effectLst/>
                        </a:rPr>
                        <a:t>Plānošanas prasmju uzlabošana</a:t>
                      </a:r>
                      <a:endParaRPr lang="lv-LV" sz="2000" b="0" i="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000" dirty="0">
                          <a:effectLst/>
                        </a:rPr>
                        <a:t>Pašvērtējuma prasmju pilnveidošana </a:t>
                      </a:r>
                      <a:endParaRPr lang="lv-LV" sz="2000" b="0" i="0" dirty="0">
                        <a:effectLst/>
                        <a:latin typeface="+mj-lt"/>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15000"/>
                        </a:lnSpc>
                        <a:spcAft>
                          <a:spcPts val="0"/>
                        </a:spcAft>
                      </a:pPr>
                      <a:r>
                        <a:rPr lang="lv-LV" sz="2000" dirty="0">
                          <a:effectLst/>
                        </a:rPr>
                        <a:t>Skolēnu mācīšanās prasmju pilnveidošana, uzlabojot skolēnu mācīšanās motivāciju</a:t>
                      </a:r>
                      <a:endParaRPr lang="lv-LV" sz="2000" b="0" i="0" dirty="0">
                        <a:effectLst/>
                        <a:latin typeface="+mj-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lv-LV"/>
                    </a:p>
                  </a:txBody>
                  <a:tcPr/>
                </a:tc>
                <a:extLst>
                  <a:ext uri="{0D108BD9-81ED-4DB2-BD59-A6C34878D82A}">
                    <a16:rowId xmlns:a16="http://schemas.microsoft.com/office/drawing/2014/main" val="3604227601"/>
                  </a:ext>
                </a:extLst>
              </a:tr>
            </a:tbl>
          </a:graphicData>
        </a:graphic>
      </p:graphicFrame>
      <p:pic>
        <p:nvPicPr>
          <p:cNvPr id="3" name="Picture 2">
            <a:extLst>
              <a:ext uri="{FF2B5EF4-FFF2-40B4-BE49-F238E27FC236}">
                <a16:creationId xmlns:a16="http://schemas.microsoft.com/office/drawing/2014/main" id="{7937B9B2-87C0-4058-BC62-6918DEBA23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815" y="297713"/>
            <a:ext cx="1262371" cy="770790"/>
          </a:xfrm>
          <a:prstGeom prst="rect">
            <a:avLst/>
          </a:prstGeom>
        </p:spPr>
      </p:pic>
    </p:spTree>
    <p:extLst>
      <p:ext uri="{BB962C8B-B14F-4D97-AF65-F5344CB8AC3E}">
        <p14:creationId xmlns:p14="http://schemas.microsoft.com/office/powerpoint/2010/main" val="372198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DBC97CD-FB2E-42BD-A67A-7E22D79E922A}"/>
              </a:ext>
            </a:extLst>
          </p:cNvPr>
          <p:cNvGraphicFramePr>
            <a:graphicFrameLocks noGrp="1"/>
          </p:cNvGraphicFramePr>
          <p:nvPr>
            <p:extLst>
              <p:ext uri="{D42A27DB-BD31-4B8C-83A1-F6EECF244321}">
                <p14:modId xmlns:p14="http://schemas.microsoft.com/office/powerpoint/2010/main" val="1707915733"/>
              </p:ext>
            </p:extLst>
          </p:nvPr>
        </p:nvGraphicFramePr>
        <p:xfrm>
          <a:off x="487768" y="1303020"/>
          <a:ext cx="11147970" cy="5214455"/>
        </p:xfrm>
        <a:graphic>
          <a:graphicData uri="http://schemas.openxmlformats.org/drawingml/2006/table">
            <a:tbl>
              <a:tblPr firstRow="1" firstCol="1" bandRow="1">
                <a:tableStyleId>{7DF18680-E054-41AD-8BC1-D1AEF772440D}</a:tableStyleId>
              </a:tblPr>
              <a:tblGrid>
                <a:gridCol w="2229594">
                  <a:extLst>
                    <a:ext uri="{9D8B030D-6E8A-4147-A177-3AD203B41FA5}">
                      <a16:colId xmlns:a16="http://schemas.microsoft.com/office/drawing/2014/main" val="431906833"/>
                    </a:ext>
                  </a:extLst>
                </a:gridCol>
                <a:gridCol w="2229594">
                  <a:extLst>
                    <a:ext uri="{9D8B030D-6E8A-4147-A177-3AD203B41FA5}">
                      <a16:colId xmlns:a16="http://schemas.microsoft.com/office/drawing/2014/main" val="3163703126"/>
                    </a:ext>
                  </a:extLst>
                </a:gridCol>
                <a:gridCol w="2229594">
                  <a:extLst>
                    <a:ext uri="{9D8B030D-6E8A-4147-A177-3AD203B41FA5}">
                      <a16:colId xmlns:a16="http://schemas.microsoft.com/office/drawing/2014/main" val="1907646122"/>
                    </a:ext>
                  </a:extLst>
                </a:gridCol>
                <a:gridCol w="2229594">
                  <a:extLst>
                    <a:ext uri="{9D8B030D-6E8A-4147-A177-3AD203B41FA5}">
                      <a16:colId xmlns:a16="http://schemas.microsoft.com/office/drawing/2014/main" val="2974961716"/>
                    </a:ext>
                  </a:extLst>
                </a:gridCol>
                <a:gridCol w="2229594">
                  <a:extLst>
                    <a:ext uri="{9D8B030D-6E8A-4147-A177-3AD203B41FA5}">
                      <a16:colId xmlns:a16="http://schemas.microsoft.com/office/drawing/2014/main" val="2461039441"/>
                    </a:ext>
                  </a:extLst>
                </a:gridCol>
              </a:tblGrid>
              <a:tr h="816795">
                <a:tc>
                  <a:txBody>
                    <a:bodyPr/>
                    <a:lstStyle/>
                    <a:p>
                      <a:pPr algn="ctr">
                        <a:lnSpc>
                          <a:spcPct val="115000"/>
                        </a:lnSpc>
                        <a:spcAft>
                          <a:spcPts val="0"/>
                        </a:spcAft>
                      </a:pPr>
                      <a:r>
                        <a:rPr lang="lv-LV" sz="2200" dirty="0">
                          <a:effectLst/>
                        </a:rPr>
                        <a:t>Darbības pamatjoma</a:t>
                      </a:r>
                      <a:endParaRPr lang="lv-LV" sz="22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200" dirty="0">
                          <a:effectLst/>
                        </a:rPr>
                        <a:t>2017./2018. </a:t>
                      </a:r>
                      <a:endParaRPr lang="lv-LV" sz="22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200" dirty="0">
                          <a:effectLst/>
                        </a:rPr>
                        <a:t>2018./2019. </a:t>
                      </a:r>
                      <a:endParaRPr lang="lv-LV" sz="22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200" dirty="0">
                          <a:effectLst/>
                        </a:rPr>
                        <a:t>2019./2020. </a:t>
                      </a:r>
                      <a:endParaRPr lang="lv-LV" sz="22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200" dirty="0">
                          <a:effectLst/>
                        </a:rPr>
                        <a:t>2020./2021. </a:t>
                      </a:r>
                      <a:endParaRPr lang="lv-LV" sz="22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2694726"/>
                  </a:ext>
                </a:extLst>
              </a:tr>
              <a:tr h="1032424">
                <a:tc rowSpan="2">
                  <a:txBody>
                    <a:bodyPr/>
                    <a:lstStyle/>
                    <a:p>
                      <a:pPr algn="ctr">
                        <a:lnSpc>
                          <a:spcPct val="115000"/>
                        </a:lnSpc>
                        <a:spcAft>
                          <a:spcPts val="0"/>
                        </a:spcAft>
                      </a:pPr>
                      <a:r>
                        <a:rPr lang="lv-LV" sz="2200" dirty="0">
                          <a:effectLst/>
                        </a:rPr>
                        <a:t>Skolēnu mācību sasniegumi</a:t>
                      </a:r>
                      <a:endParaRPr lang="lv-LV"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algn="ctr">
                        <a:lnSpc>
                          <a:spcPct val="115000"/>
                        </a:lnSpc>
                        <a:spcAft>
                          <a:spcPts val="0"/>
                        </a:spcAft>
                      </a:pPr>
                      <a:r>
                        <a:rPr lang="lv-LV" sz="2000" dirty="0">
                          <a:effectLst/>
                        </a:rPr>
                        <a:t>Ikgadējā skolēnu mācību sasniegumu izvērtēšana ikdienas darbā un valsts pārbaudījumos</a:t>
                      </a:r>
                      <a:endParaRPr lang="lv-LV"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3208805012"/>
                  </a:ext>
                </a:extLst>
              </a:tr>
              <a:tr h="1635178">
                <a:tc vMerge="1">
                  <a:txBody>
                    <a:bodyPr/>
                    <a:lstStyle/>
                    <a:p>
                      <a:endParaRPr lang="lv-LV"/>
                    </a:p>
                  </a:txBody>
                  <a:tcPr/>
                </a:tc>
                <a:tc>
                  <a:txBody>
                    <a:bodyPr/>
                    <a:lstStyle/>
                    <a:p>
                      <a:pPr algn="ctr">
                        <a:lnSpc>
                          <a:spcPct val="115000"/>
                        </a:lnSpc>
                        <a:spcAft>
                          <a:spcPts val="0"/>
                        </a:spcAft>
                      </a:pPr>
                      <a:r>
                        <a:rPr lang="lv-LV" sz="2000" dirty="0">
                          <a:effectLst/>
                        </a:rPr>
                        <a:t>Mācību sasniegumu dabas zinībās izvērtēšana</a:t>
                      </a:r>
                      <a:endParaRPr lang="lv-LV"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000" dirty="0">
                          <a:effectLst/>
                        </a:rPr>
                        <a:t>Mācību sasniegumu latviešu valodā izvērtēšana</a:t>
                      </a:r>
                      <a:endParaRPr lang="lv-LV"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000" dirty="0">
                          <a:effectLst/>
                        </a:rPr>
                        <a:t>Mācību sasniegumu svešvalodās izvērtēšana</a:t>
                      </a:r>
                      <a:endParaRPr lang="lv-LV"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000" dirty="0">
                          <a:effectLst/>
                        </a:rPr>
                        <a:t>Mācību sasniegumu sociālajās zinībās izvērtēšana</a:t>
                      </a:r>
                      <a:endParaRPr lang="lv-LV"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5485544"/>
                  </a:ext>
                </a:extLst>
              </a:tr>
              <a:tr h="1704823">
                <a:tc>
                  <a:txBody>
                    <a:bodyPr/>
                    <a:lstStyle/>
                    <a:p>
                      <a:pPr algn="ctr">
                        <a:lnSpc>
                          <a:spcPct val="115000"/>
                        </a:lnSpc>
                        <a:spcAft>
                          <a:spcPts val="0"/>
                        </a:spcAft>
                      </a:pPr>
                      <a:r>
                        <a:rPr lang="lv-LV" sz="2200">
                          <a:effectLst/>
                        </a:rPr>
                        <a:t>Atbalsts skolēniem</a:t>
                      </a:r>
                      <a:endParaRPr lang="lv-LV"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000">
                          <a:effectLst/>
                        </a:rPr>
                        <a:t>Skolēnu līdzdarbības un atbildības veicināšana </a:t>
                      </a:r>
                      <a:endParaRPr lang="lv-LV"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000">
                          <a:effectLst/>
                        </a:rPr>
                        <a:t>Skolēnu personisko talantu (vai līderības prasmju) attīstīšana</a:t>
                      </a:r>
                      <a:endParaRPr lang="lv-LV"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000" dirty="0">
                          <a:effectLst/>
                        </a:rPr>
                        <a:t>Atbalsts apzinātai karjeras izvēlei</a:t>
                      </a:r>
                      <a:endParaRPr lang="lv-LV"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000" dirty="0">
                          <a:effectLst/>
                        </a:rPr>
                        <a:t>Skolēnu personisko talantu attīstīšana</a:t>
                      </a:r>
                      <a:endParaRPr lang="lv-LV"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97277638"/>
                  </a:ext>
                </a:extLst>
              </a:tr>
            </a:tbl>
          </a:graphicData>
        </a:graphic>
      </p:graphicFrame>
      <p:pic>
        <p:nvPicPr>
          <p:cNvPr id="3" name="Picture 2">
            <a:extLst>
              <a:ext uri="{FF2B5EF4-FFF2-40B4-BE49-F238E27FC236}">
                <a16:creationId xmlns:a16="http://schemas.microsoft.com/office/drawing/2014/main" id="{3571411B-C8AB-422F-9EF6-3051780C34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225" y="182618"/>
            <a:ext cx="1232285" cy="752420"/>
          </a:xfrm>
          <a:prstGeom prst="rect">
            <a:avLst/>
          </a:prstGeom>
        </p:spPr>
      </p:pic>
    </p:spTree>
    <p:extLst>
      <p:ext uri="{BB962C8B-B14F-4D97-AF65-F5344CB8AC3E}">
        <p14:creationId xmlns:p14="http://schemas.microsoft.com/office/powerpoint/2010/main" val="55291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3215C58-E099-4F64-AFAD-734080D4E31E}"/>
              </a:ext>
            </a:extLst>
          </p:cNvPr>
          <p:cNvGraphicFramePr>
            <a:graphicFrameLocks noGrp="1"/>
          </p:cNvGraphicFramePr>
          <p:nvPr>
            <p:extLst>
              <p:ext uri="{D42A27DB-BD31-4B8C-83A1-F6EECF244321}">
                <p14:modId xmlns:p14="http://schemas.microsoft.com/office/powerpoint/2010/main" val="3287293904"/>
              </p:ext>
            </p:extLst>
          </p:nvPr>
        </p:nvGraphicFramePr>
        <p:xfrm>
          <a:off x="294291" y="1074188"/>
          <a:ext cx="11687500" cy="5692587"/>
        </p:xfrm>
        <a:graphic>
          <a:graphicData uri="http://schemas.openxmlformats.org/drawingml/2006/table">
            <a:tbl>
              <a:tblPr firstRow="1" firstCol="1" bandRow="1">
                <a:tableStyleId>{7DF18680-E054-41AD-8BC1-D1AEF772440D}</a:tableStyleId>
              </a:tblPr>
              <a:tblGrid>
                <a:gridCol w="2337500">
                  <a:extLst>
                    <a:ext uri="{9D8B030D-6E8A-4147-A177-3AD203B41FA5}">
                      <a16:colId xmlns:a16="http://schemas.microsoft.com/office/drawing/2014/main" val="2658951308"/>
                    </a:ext>
                  </a:extLst>
                </a:gridCol>
                <a:gridCol w="2337500">
                  <a:extLst>
                    <a:ext uri="{9D8B030D-6E8A-4147-A177-3AD203B41FA5}">
                      <a16:colId xmlns:a16="http://schemas.microsoft.com/office/drawing/2014/main" val="679766877"/>
                    </a:ext>
                  </a:extLst>
                </a:gridCol>
                <a:gridCol w="1988557">
                  <a:extLst>
                    <a:ext uri="{9D8B030D-6E8A-4147-A177-3AD203B41FA5}">
                      <a16:colId xmlns:a16="http://schemas.microsoft.com/office/drawing/2014/main" val="111957870"/>
                    </a:ext>
                  </a:extLst>
                </a:gridCol>
                <a:gridCol w="2575035">
                  <a:extLst>
                    <a:ext uri="{9D8B030D-6E8A-4147-A177-3AD203B41FA5}">
                      <a16:colId xmlns:a16="http://schemas.microsoft.com/office/drawing/2014/main" val="899119788"/>
                    </a:ext>
                  </a:extLst>
                </a:gridCol>
                <a:gridCol w="111408">
                  <a:extLst>
                    <a:ext uri="{9D8B030D-6E8A-4147-A177-3AD203B41FA5}">
                      <a16:colId xmlns:a16="http://schemas.microsoft.com/office/drawing/2014/main" val="2390568333"/>
                    </a:ext>
                  </a:extLst>
                </a:gridCol>
                <a:gridCol w="2337500">
                  <a:extLst>
                    <a:ext uri="{9D8B030D-6E8A-4147-A177-3AD203B41FA5}">
                      <a16:colId xmlns:a16="http://schemas.microsoft.com/office/drawing/2014/main" val="945940364"/>
                    </a:ext>
                  </a:extLst>
                </a:gridCol>
              </a:tblGrid>
              <a:tr h="593417">
                <a:tc>
                  <a:txBody>
                    <a:bodyPr/>
                    <a:lstStyle/>
                    <a:p>
                      <a:pPr algn="ctr">
                        <a:lnSpc>
                          <a:spcPct val="115000"/>
                        </a:lnSpc>
                        <a:spcAft>
                          <a:spcPts val="0"/>
                        </a:spcAft>
                      </a:pPr>
                      <a:r>
                        <a:rPr lang="lv-LV" sz="1800" dirty="0">
                          <a:effectLst/>
                        </a:rPr>
                        <a:t>Darbības pamatjoma</a:t>
                      </a:r>
                      <a:endParaRPr lang="lv-LV" sz="18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800" dirty="0">
                          <a:effectLst/>
                        </a:rPr>
                        <a:t>2017./2018. </a:t>
                      </a:r>
                      <a:endParaRPr lang="lv-LV" sz="18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800" dirty="0">
                          <a:effectLst/>
                        </a:rPr>
                        <a:t>2018./2019. </a:t>
                      </a:r>
                      <a:endParaRPr lang="lv-LV" sz="18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800" dirty="0">
                          <a:effectLst/>
                        </a:rPr>
                        <a:t>2019./2020. </a:t>
                      </a:r>
                      <a:endParaRPr lang="lv-LV" sz="18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15000"/>
                        </a:lnSpc>
                        <a:spcAft>
                          <a:spcPts val="0"/>
                        </a:spcAft>
                      </a:pPr>
                      <a:r>
                        <a:rPr lang="lv-LV" sz="1800" dirty="0">
                          <a:effectLst/>
                        </a:rPr>
                        <a:t>2020./2021. </a:t>
                      </a:r>
                      <a:endParaRPr lang="lv-LV" sz="18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15000"/>
                        </a:lnSpc>
                        <a:spcAft>
                          <a:spcPts val="0"/>
                        </a:spcAft>
                      </a:pPr>
                      <a:endParaRPr lang="lv-LV" sz="18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41521279"/>
                  </a:ext>
                </a:extLst>
              </a:tr>
              <a:tr h="2415469">
                <a:tc>
                  <a:txBody>
                    <a:bodyPr/>
                    <a:lstStyle/>
                    <a:p>
                      <a:pPr algn="ctr">
                        <a:lnSpc>
                          <a:spcPct val="115000"/>
                        </a:lnSpc>
                        <a:spcAft>
                          <a:spcPts val="0"/>
                        </a:spcAft>
                      </a:pPr>
                      <a:r>
                        <a:rPr lang="lv-LV" sz="2000" dirty="0">
                          <a:effectLst/>
                        </a:rPr>
                        <a:t>Skolas vide</a:t>
                      </a:r>
                      <a:endParaRPr lang="lv-LV"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15000"/>
                        </a:lnSpc>
                        <a:spcAft>
                          <a:spcPts val="0"/>
                        </a:spcAft>
                      </a:pPr>
                      <a:endParaRPr lang="lv-LV" sz="2000" dirty="0">
                        <a:effectLst/>
                      </a:endParaRPr>
                    </a:p>
                    <a:p>
                      <a:pPr algn="ctr">
                        <a:lnSpc>
                          <a:spcPct val="115000"/>
                        </a:lnSpc>
                        <a:spcAft>
                          <a:spcPts val="0"/>
                        </a:spcAft>
                      </a:pPr>
                      <a:r>
                        <a:rPr lang="lv-LV" sz="2000" dirty="0">
                          <a:effectLst/>
                        </a:rPr>
                        <a:t>līdzdalība</a:t>
                      </a:r>
                    </a:p>
                    <a:p>
                      <a:pPr algn="ctr">
                        <a:lnSpc>
                          <a:spcPct val="115000"/>
                        </a:lnSpc>
                        <a:spcAft>
                          <a:spcPts val="0"/>
                        </a:spcAft>
                      </a:pPr>
                      <a:r>
                        <a:rPr lang="lv-LV" sz="2000" dirty="0">
                          <a:effectLst/>
                        </a:rPr>
                        <a:t>Latvijas Republikas 100. dibināšanas dienas  pasākumos</a:t>
                      </a:r>
                      <a:endParaRPr lang="lv-LV"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lv-LV"/>
                    </a:p>
                  </a:txBody>
                  <a:tcPr/>
                </a:tc>
                <a:tc>
                  <a:txBody>
                    <a:bodyPr/>
                    <a:lstStyle/>
                    <a:p>
                      <a:pPr algn="ctr">
                        <a:lnSpc>
                          <a:spcPct val="115000"/>
                        </a:lnSpc>
                        <a:spcAft>
                          <a:spcPts val="0"/>
                        </a:spcAft>
                      </a:pPr>
                      <a:r>
                        <a:rPr lang="lv-LV" sz="2000" dirty="0">
                          <a:effectLst/>
                        </a:rPr>
                        <a:t>Mākslinieciskās pašdarbības tradīciju nostiprināšana, gatavojoties Skolu jaunatnes dziesmu un deju svētkiem</a:t>
                      </a:r>
                      <a:endParaRPr lang="lv-LV"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15000"/>
                        </a:lnSpc>
                        <a:spcAft>
                          <a:spcPts val="0"/>
                        </a:spcAft>
                      </a:pPr>
                      <a:r>
                        <a:rPr lang="lv-LV" sz="2000" dirty="0">
                          <a:effectLst/>
                        </a:rPr>
                        <a:t>Labvēlīgas pedagoģiskās, </a:t>
                      </a:r>
                      <a:r>
                        <a:rPr lang="lv-LV" sz="2000">
                          <a:effectLst/>
                        </a:rPr>
                        <a:t>sociālpsiholoģiskās,</a:t>
                      </a:r>
                      <a:r>
                        <a:rPr lang="lv-LV" sz="2000" baseline="0">
                          <a:effectLst/>
                        </a:rPr>
                        <a:t> </a:t>
                      </a:r>
                      <a:r>
                        <a:rPr lang="lv-LV" sz="2000">
                          <a:effectLst/>
                        </a:rPr>
                        <a:t>fiziskās </a:t>
                      </a:r>
                      <a:r>
                        <a:rPr lang="lv-LV" sz="2000" dirty="0">
                          <a:effectLst/>
                        </a:rPr>
                        <a:t>un sadarbību veicinošās vides nodrošināšana</a:t>
                      </a:r>
                      <a:endParaRPr lang="lv-LV"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15000"/>
                        </a:lnSpc>
                        <a:spcAft>
                          <a:spcPts val="0"/>
                        </a:spcAft>
                      </a:pPr>
                      <a:endParaRPr lang="lv-LV"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3979735"/>
                  </a:ext>
                </a:extLst>
              </a:tr>
              <a:tr h="1271335">
                <a:tc rowSpan="2">
                  <a:txBody>
                    <a:bodyPr/>
                    <a:lstStyle/>
                    <a:p>
                      <a:pPr algn="ctr">
                        <a:lnSpc>
                          <a:spcPct val="115000"/>
                        </a:lnSpc>
                        <a:spcAft>
                          <a:spcPts val="0"/>
                        </a:spcAft>
                      </a:pPr>
                      <a:r>
                        <a:rPr lang="lv-LV" sz="2000">
                          <a:effectLst/>
                        </a:rPr>
                        <a:t>Resursi</a:t>
                      </a:r>
                    </a:p>
                    <a:p>
                      <a:pPr algn="ctr">
                        <a:lnSpc>
                          <a:spcPct val="115000"/>
                        </a:lnSpc>
                        <a:spcAft>
                          <a:spcPts val="0"/>
                        </a:spcAft>
                      </a:pPr>
                      <a:r>
                        <a:rPr lang="lv-LV" sz="2000">
                          <a:effectLst/>
                        </a:rPr>
                        <a:t> </a:t>
                      </a:r>
                    </a:p>
                    <a:p>
                      <a:pPr algn="ctr">
                        <a:lnSpc>
                          <a:spcPct val="115000"/>
                        </a:lnSpc>
                        <a:spcAft>
                          <a:spcPts val="0"/>
                        </a:spcAft>
                      </a:pPr>
                      <a:r>
                        <a:rPr lang="lv-LV" sz="2000">
                          <a:effectLst/>
                        </a:rPr>
                        <a:t> </a:t>
                      </a:r>
                      <a:endParaRPr lang="lv-LV"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2000">
                          <a:effectLst/>
                        </a:rPr>
                        <a:t>Fiziskās vides saglabāšana un uzlabošana</a:t>
                      </a:r>
                      <a:endParaRPr lang="lv-LV"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algn="ctr">
                        <a:lnSpc>
                          <a:spcPct val="115000"/>
                        </a:lnSpc>
                        <a:spcAft>
                          <a:spcPts val="0"/>
                        </a:spcAft>
                      </a:pPr>
                      <a:r>
                        <a:rPr lang="lv-LV" sz="2000" dirty="0">
                          <a:effectLst/>
                        </a:rPr>
                        <a:t>Mācību līdzekļu un informācijas tehnoloģiju papildināšana, lai nodrošinātu kompetencēs balstīta mācību satura īstenošanu</a:t>
                      </a:r>
                      <a:endParaRPr lang="lv-LV"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675858472"/>
                  </a:ext>
                </a:extLst>
              </a:tr>
              <a:tr h="1340681">
                <a:tc vMerge="1">
                  <a:txBody>
                    <a:bodyPr/>
                    <a:lstStyle/>
                    <a:p>
                      <a:endParaRPr lang="lv-LV"/>
                    </a:p>
                  </a:txBody>
                  <a:tcPr/>
                </a:tc>
                <a:tc>
                  <a:txBody>
                    <a:bodyPr/>
                    <a:lstStyle/>
                    <a:p>
                      <a:pPr algn="ctr">
                        <a:lnSpc>
                          <a:spcPct val="115000"/>
                        </a:lnSpc>
                        <a:spcAft>
                          <a:spcPts val="0"/>
                        </a:spcAft>
                      </a:pPr>
                      <a:r>
                        <a:rPr lang="lv-LV" sz="2000">
                          <a:effectLst/>
                        </a:rPr>
                        <a:t>Metodiskā centra piedāvājuma paplašināšana</a:t>
                      </a:r>
                      <a:endParaRPr lang="lv-LV"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lnSpc>
                          <a:spcPct val="115000"/>
                        </a:lnSpc>
                        <a:spcAft>
                          <a:spcPts val="0"/>
                        </a:spcAft>
                      </a:pPr>
                      <a:r>
                        <a:rPr lang="lv-LV" sz="2000" dirty="0">
                          <a:effectLst/>
                        </a:rPr>
                        <a:t>Pedagogu profesionālās kvalifikācijas pilnveide kompetencēs balstīta mācību satura īstenošanā</a:t>
                      </a:r>
                      <a:endParaRPr lang="lv-LV"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lv-LV"/>
                    </a:p>
                  </a:txBody>
                  <a:tcPr/>
                </a:tc>
                <a:tc hMerge="1">
                  <a:txBody>
                    <a:bodyPr/>
                    <a:lstStyle/>
                    <a:p>
                      <a:endParaRPr lang="lv-LV"/>
                    </a:p>
                  </a:txBody>
                  <a:tcPr/>
                </a:tc>
                <a:tc>
                  <a:txBody>
                    <a:bodyPr/>
                    <a:lstStyle/>
                    <a:p>
                      <a:pPr algn="ctr">
                        <a:lnSpc>
                          <a:spcPct val="115000"/>
                        </a:lnSpc>
                        <a:spcAft>
                          <a:spcPts val="0"/>
                        </a:spcAft>
                      </a:pPr>
                      <a:r>
                        <a:rPr lang="lv-LV" sz="2000" dirty="0">
                          <a:effectLst/>
                        </a:rPr>
                        <a:t>Darbinieku individuālā darba kvalitātes uzlabošana</a:t>
                      </a:r>
                      <a:endParaRPr lang="lv-LV"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59233983"/>
                  </a:ext>
                </a:extLst>
              </a:tr>
            </a:tbl>
          </a:graphicData>
        </a:graphic>
      </p:graphicFrame>
      <p:pic>
        <p:nvPicPr>
          <p:cNvPr id="4" name="Picture 3">
            <a:extLst>
              <a:ext uri="{FF2B5EF4-FFF2-40B4-BE49-F238E27FC236}">
                <a16:creationId xmlns:a16="http://schemas.microsoft.com/office/drawing/2014/main" id="{03EE0EA2-E9E5-428D-B89A-7D2C3E3460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076" y="91177"/>
            <a:ext cx="1321132" cy="806669"/>
          </a:xfrm>
          <a:prstGeom prst="rect">
            <a:avLst/>
          </a:prstGeom>
        </p:spPr>
      </p:pic>
    </p:spTree>
    <p:extLst>
      <p:ext uri="{BB962C8B-B14F-4D97-AF65-F5344CB8AC3E}">
        <p14:creationId xmlns:p14="http://schemas.microsoft.com/office/powerpoint/2010/main" val="59148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265" y="502658"/>
            <a:ext cx="1196025" cy="730280"/>
          </a:xfrm>
          <a:prstGeom prst="rect">
            <a:avLst/>
          </a:prstGeom>
        </p:spPr>
      </p:pic>
      <p:sp>
        <p:nvSpPr>
          <p:cNvPr id="3" name="Title 2"/>
          <p:cNvSpPr>
            <a:spLocks noGrp="1"/>
          </p:cNvSpPr>
          <p:nvPr>
            <p:ph type="title"/>
          </p:nvPr>
        </p:nvSpPr>
        <p:spPr>
          <a:xfrm>
            <a:off x="2133600" y="286604"/>
            <a:ext cx="9022080" cy="1104700"/>
          </a:xfrm>
        </p:spPr>
        <p:txBody>
          <a:bodyPr>
            <a:normAutofit/>
          </a:bodyPr>
          <a:lstStyle/>
          <a:p>
            <a:pPr algn="ctr"/>
            <a:r>
              <a:rPr lang="lv-LV" sz="3600" b="1" dirty="0">
                <a:cs typeface="Times New Roman" panose="02020603050405020304" pitchFamily="18" charset="0"/>
              </a:rPr>
              <a:t>Sasniegumi centralizētajos eksāmenos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08045942"/>
              </p:ext>
            </p:extLst>
          </p:nvPr>
        </p:nvGraphicFramePr>
        <p:xfrm>
          <a:off x="622265" y="1531620"/>
          <a:ext cx="10739418" cy="48796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80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62F9630-0206-4BF1-9B10-A87700E471E9}"/>
              </a:ext>
            </a:extLst>
          </p:cNvPr>
          <p:cNvGraphicFramePr>
            <a:graphicFrameLocks/>
          </p:cNvGraphicFramePr>
          <p:nvPr>
            <p:extLst>
              <p:ext uri="{D42A27DB-BD31-4B8C-83A1-F6EECF244321}">
                <p14:modId xmlns:p14="http://schemas.microsoft.com/office/powerpoint/2010/main" val="2811131745"/>
              </p:ext>
            </p:extLst>
          </p:nvPr>
        </p:nvGraphicFramePr>
        <p:xfrm>
          <a:off x="1010403" y="1002392"/>
          <a:ext cx="10318632" cy="5475768"/>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a16="http://schemas.microsoft.com/office/drawing/2014/main" id="{83F5B788-04DC-4594-A862-DCEA2FA1E3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265" y="502657"/>
            <a:ext cx="838673" cy="512085"/>
          </a:xfrm>
          <a:prstGeom prst="rect">
            <a:avLst/>
          </a:prstGeom>
        </p:spPr>
      </p:pic>
    </p:spTree>
    <p:extLst>
      <p:ext uri="{BB962C8B-B14F-4D97-AF65-F5344CB8AC3E}">
        <p14:creationId xmlns:p14="http://schemas.microsoft.com/office/powerpoint/2010/main" val="222564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1390</TotalTime>
  <Words>2071</Words>
  <Application>Microsoft Office PowerPoint</Application>
  <PresentationFormat>Widescreen</PresentationFormat>
  <Paragraphs>484</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Times New Roman</vt:lpstr>
      <vt:lpstr>Wingdings</vt:lpstr>
      <vt:lpstr>Office Theme</vt:lpstr>
      <vt:lpstr>RV2.Ģ konferences darba kārtība</vt:lpstr>
      <vt:lpstr>PowerPoint Presentation</vt:lpstr>
      <vt:lpstr>2018./2019. MĀC. G. SKAITĻOS</vt:lpstr>
      <vt:lpstr>Attīstības prioritātes 2017. – 2021. gadam</vt:lpstr>
      <vt:lpstr>PowerPoint Presentation</vt:lpstr>
      <vt:lpstr>PowerPoint Presentation</vt:lpstr>
      <vt:lpstr>PowerPoint Presentation</vt:lpstr>
      <vt:lpstr>Sasniegumi centralizētajos eksāmenos</vt:lpstr>
      <vt:lpstr>PowerPoint Presentation</vt:lpstr>
      <vt:lpstr>PowerPoint Presentation</vt:lpstr>
      <vt:lpstr>PowerPoint Presentation</vt:lpstr>
      <vt:lpstr>PowerPoint Presentation</vt:lpstr>
      <vt:lpstr>Mācību stundu kavējumi 10. – 12. klasēs (%)</vt:lpstr>
      <vt:lpstr>10. – 12. klašu skolēnu  mācību sasniegumi ikdienā (%)</vt:lpstr>
      <vt:lpstr>Sasniegumi 9. klases valsts pārbaudes darbos </vt:lpstr>
      <vt:lpstr>Sasniegumi 9. klases valsts pārbaudes darbos </vt:lpstr>
      <vt:lpstr> 2019. gada 12. klašu absolventu tālākizglītība</vt:lpstr>
      <vt:lpstr>2019. gada 9. klašu absolventu tālākā izglītība</vt:lpstr>
      <vt:lpstr>Metodiskā tēma Mācīšanās iedziļinoties un sadarbojoties</vt:lpstr>
      <vt:lpstr>Ģimnāzija kā reģionālais metodiskais centrs</vt:lpstr>
      <vt:lpstr>Ģimnāzija kā reģionālais metodiskais centrs</vt:lpstr>
      <vt:lpstr>biedrība Rīgas Valsts 2. ģimnāzijas atbalstam  Latvijā reģistrēta sabiedriskā labuma organizācija Reģistrācijas nr. 40008243279 Adrese: Rīga, Kr. Valdemāra iela 1, LV 1010 Banka: Nordea konta numurs: LV 44NDEA0000084616546 </vt:lpstr>
      <vt:lpstr>PowerPoint Presentation</vt:lpstr>
      <vt:lpstr>PowerPoint Presentation</vt:lpstr>
      <vt:lpstr>Projekta Skolas soma aktivitātes </vt:lpstr>
      <vt:lpstr>Ģimnāzijas Padomē aplūkotie jautājumi pārskata periodā </vt:lpstr>
      <vt:lpstr>Ģimnāzijas Padomē aplūkotie jautājumi pārskata periodā</vt:lpstr>
      <vt:lpstr>Ģimnāzijas Padomē aplūkotie jautājumi pārskata periodā</vt:lpstr>
      <vt:lpstr>RV2. Ģ Skolēnu padome</vt:lpstr>
      <vt:lpstr>Ko dara skolēnu padome?</vt:lpstr>
      <vt:lpstr>Aizvadītie notikumi</vt:lpstr>
      <vt:lpstr>Šī gada plāns</vt:lpstr>
      <vt:lpstr>Ekoskola</vt:lpstr>
      <vt:lpstr>Ģimnāzijas Padomes struktūra</vt:lpstr>
      <vt:lpstr>PowerPoint Presentation</vt:lpstr>
    </vt:vector>
  </TitlesOfParts>
  <Company>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RV2.Ģ konferences darba kārtība</dc:title>
  <dc:creator>Vita Krieviņa</dc:creator>
  <cp:lastModifiedBy>Guntis Vasiļevskis</cp:lastModifiedBy>
  <cp:revision>23</cp:revision>
  <dcterms:created xsi:type="dcterms:W3CDTF">2019-11-26T14:15:04Z</dcterms:created>
  <dcterms:modified xsi:type="dcterms:W3CDTF">2019-12-05T06:31:43Z</dcterms:modified>
</cp:coreProperties>
</file>